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5" r:id="rId39"/>
    <p:sldId id="297" r:id="rId40"/>
    <p:sldId id="296" r:id="rId41"/>
    <p:sldId id="298" r:id="rId42"/>
    <p:sldId id="299" r:id="rId43"/>
    <p:sldId id="294" r:id="rId44"/>
    <p:sldId id="300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3" autoAdjust="0"/>
    <p:restoredTop sz="94660"/>
  </p:normalViewPr>
  <p:slideViewPr>
    <p:cSldViewPr>
      <p:cViewPr varScale="1">
        <p:scale>
          <a:sx n="51" d="100"/>
          <a:sy n="51" d="100"/>
        </p:scale>
        <p:origin x="-96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1.e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291144" cy="2592288"/>
          </a:xfrm>
        </p:spPr>
        <p:txBody>
          <a:bodyPr>
            <a:noAutofit/>
          </a:bodyPr>
          <a:lstStyle/>
          <a:p>
            <a:pPr algn="ctr"/>
            <a:r>
              <a:rPr lang="uk-UA" sz="8800" dirty="0" smtClean="0"/>
              <a:t> </a:t>
            </a:r>
            <a:r>
              <a:rPr lang="en-US" sz="8800" dirty="0" smtClean="0"/>
              <a:t>             </a:t>
            </a:r>
            <a:r>
              <a:rPr lang="uk-UA" sz="8800" dirty="0" smtClean="0"/>
              <a:t>Турнір</a:t>
            </a:r>
            <a:br>
              <a:rPr lang="uk-UA" sz="8800" dirty="0" smtClean="0"/>
            </a:br>
            <a:r>
              <a:rPr lang="en-US" sz="8800" dirty="0" smtClean="0"/>
              <a:t>  </a:t>
            </a:r>
            <a:r>
              <a:rPr lang="uk-UA" sz="8800" dirty="0" smtClean="0"/>
              <a:t> </a:t>
            </a:r>
            <a:r>
              <a:rPr lang="en-US" sz="8800" dirty="0" smtClean="0"/>
              <a:t>     </a:t>
            </a:r>
            <a:r>
              <a:rPr lang="uk-UA" sz="8800" dirty="0" smtClean="0"/>
              <a:t>усного  рахунку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5229200"/>
            <a:ext cx="7128464" cy="1224136"/>
          </a:xfrm>
        </p:spPr>
        <p:txBody>
          <a:bodyPr>
            <a:normAutofit/>
          </a:bodyPr>
          <a:lstStyle/>
          <a:p>
            <a:pPr algn="l"/>
            <a:r>
              <a:rPr lang="uk-UA" dirty="0" smtClean="0">
                <a:solidFill>
                  <a:schemeClr val="bg1"/>
                </a:solidFill>
              </a:rPr>
              <a:t>                    Гра для учнів 6 класу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User\Desktop\ur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8138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770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«Цілі» сусіди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854696" cy="3456384"/>
          </a:xfrm>
        </p:spPr>
        <p:txBody>
          <a:bodyPr/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ІІІ</a:t>
            </a:r>
            <a:r>
              <a:rPr lang="uk-UA" sz="4400" dirty="0" smtClean="0">
                <a:solidFill>
                  <a:srgbClr val="FF0000"/>
                </a:solidFill>
              </a:rPr>
              <a:t>.       </a:t>
            </a:r>
            <a:r>
              <a:rPr lang="uk-UA" sz="4400" dirty="0" smtClean="0">
                <a:solidFill>
                  <a:schemeClr val="bg1"/>
                </a:solidFill>
              </a:rPr>
              <a:t>…   -8,6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 …    29,4 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 …   700  …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C:\Users\User\Desktop\matematik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078" y="4581128"/>
            <a:ext cx="4608512" cy="206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283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«Цілі» сусіди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854696" cy="3456384"/>
          </a:xfrm>
        </p:spPr>
        <p:txBody>
          <a:bodyPr/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І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400" dirty="0" smtClean="0">
                <a:solidFill>
                  <a:srgbClr val="FF0000"/>
                </a:solidFill>
              </a:rPr>
              <a:t>.       </a:t>
            </a:r>
            <a:r>
              <a:rPr lang="uk-UA" sz="4400" dirty="0" smtClean="0">
                <a:solidFill>
                  <a:schemeClr val="bg1"/>
                </a:solidFill>
              </a:rPr>
              <a:t>…   299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 …   30,5 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 …  -19,3  …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11266" name="Picture 2" descr="C:\Users\User\Desktop\matematik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841776"/>
            <a:ext cx="439248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700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«Цілі» сусіди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854696" cy="3456384"/>
          </a:xfrm>
        </p:spPr>
        <p:txBody>
          <a:bodyPr/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400" dirty="0" smtClean="0">
                <a:solidFill>
                  <a:srgbClr val="FF0000"/>
                </a:solidFill>
              </a:rPr>
              <a:t>.       </a:t>
            </a:r>
            <a:r>
              <a:rPr lang="uk-UA" sz="4400" dirty="0" smtClean="0">
                <a:solidFill>
                  <a:schemeClr val="bg1"/>
                </a:solidFill>
              </a:rPr>
              <a:t>…   600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 …  -7,5 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 …  23,8  …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12290" name="Picture 2" descr="C:\Users\User\Desktop\matematik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4681195"/>
            <a:ext cx="482453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957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-34652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«Порядок зростання»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3528392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F0000"/>
                </a:solidFill>
              </a:rPr>
              <a:t>І.     </a:t>
            </a:r>
            <a:r>
              <a:rPr lang="uk-UA" sz="4000" dirty="0" smtClean="0">
                <a:solidFill>
                  <a:srgbClr val="FF0000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10            -1,5            0,3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</a:t>
            </a:r>
            <a:r>
              <a:rPr lang="uk-UA" sz="4000" dirty="0" smtClean="0">
                <a:solidFill>
                  <a:schemeClr val="bg1"/>
                </a:solidFill>
              </a:rPr>
              <a:t>      </a:t>
            </a:r>
            <a:r>
              <a:rPr lang="uk-UA" sz="4000" dirty="0" smtClean="0">
                <a:solidFill>
                  <a:schemeClr val="bg1"/>
                </a:solidFill>
              </a:rPr>
              <a:t>1                0             -0,3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</a:t>
            </a:r>
            <a:r>
              <a:rPr lang="uk-UA" sz="4000" dirty="0" smtClean="0">
                <a:solidFill>
                  <a:schemeClr val="bg1"/>
                </a:solidFill>
              </a:rPr>
              <a:t>      </a:t>
            </a:r>
            <a:r>
              <a:rPr lang="uk-UA" sz="4000" dirty="0" smtClean="0">
                <a:solidFill>
                  <a:schemeClr val="bg1"/>
                </a:solidFill>
              </a:rPr>
              <a:t>4,6              </a:t>
            </a:r>
            <a:r>
              <a:rPr lang="uk-UA" sz="4000" dirty="0" smtClean="0">
                <a:solidFill>
                  <a:schemeClr val="bg1"/>
                </a:solidFill>
              </a:rPr>
              <a:t>-</a:t>
            </a:r>
            <a:r>
              <a:rPr lang="en-US" sz="4000" dirty="0" smtClean="0">
                <a:solidFill>
                  <a:schemeClr val="bg1"/>
                </a:solidFill>
              </a:rPr>
              <a:t>8</a:t>
            </a:r>
            <a:r>
              <a:rPr lang="uk-UA" sz="4000" dirty="0" smtClean="0">
                <a:solidFill>
                  <a:schemeClr val="bg1"/>
                </a:solidFill>
              </a:rPr>
              <a:t>              </a:t>
            </a:r>
            <a:r>
              <a:rPr lang="uk-UA" sz="4000" dirty="0" smtClean="0">
                <a:solidFill>
                  <a:schemeClr val="bg1"/>
                </a:solidFill>
              </a:rPr>
              <a:t>-2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3314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285293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926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-34652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«Порядок зростання»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3528392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F0000"/>
                </a:solidFill>
              </a:rPr>
              <a:t>ІІ.      </a:t>
            </a:r>
            <a:r>
              <a:rPr lang="uk-UA" sz="4000" dirty="0" smtClean="0">
                <a:solidFill>
                  <a:srgbClr val="FF0000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-7            3             0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5           -2,5           -4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-0,2          5,8             9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4338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1297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682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-34652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«Порядок зростання»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3528392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F0000"/>
                </a:solidFill>
              </a:rPr>
              <a:t>ІІІ.     </a:t>
            </a:r>
            <a:r>
              <a:rPr lang="uk-UA" sz="4000" dirty="0" smtClean="0">
                <a:solidFill>
                  <a:srgbClr val="FF0000"/>
                </a:solidFill>
              </a:rPr>
              <a:t>     </a:t>
            </a:r>
            <a:r>
              <a:rPr lang="uk-UA" sz="4000" dirty="0">
                <a:solidFill>
                  <a:schemeClr val="bg1"/>
                </a:solidFill>
              </a:rPr>
              <a:t>3</a:t>
            </a:r>
            <a:r>
              <a:rPr lang="uk-UA" sz="4000" dirty="0" smtClean="0">
                <a:solidFill>
                  <a:schemeClr val="bg1"/>
                </a:solidFill>
              </a:rPr>
              <a:t>           -4,5          4,7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0             -1            6,3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</a:t>
            </a:r>
            <a:r>
              <a:rPr lang="uk-UA" sz="4000" dirty="0" smtClean="0">
                <a:solidFill>
                  <a:schemeClr val="bg1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-1,5            1,5           -0,8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5362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89" y="3284984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957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-34652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«Порядок зростання»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3528392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F0000"/>
                </a:solidFill>
              </a:rPr>
              <a:t>І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      </a:t>
            </a:r>
            <a:r>
              <a:rPr lang="uk-UA" sz="4000" dirty="0" smtClean="0">
                <a:solidFill>
                  <a:srgbClr val="FF0000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-2            0             9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-8            1,5          -0,5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chemeClr val="bg1"/>
                </a:solidFill>
              </a:rPr>
              <a:t>      </a:t>
            </a:r>
            <a:r>
              <a:rPr lang="uk-UA" sz="4000" dirty="0" smtClean="0">
                <a:solidFill>
                  <a:schemeClr val="bg1"/>
                </a:solidFill>
              </a:rPr>
              <a:t>0,1           -8,4           6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6386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79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-34652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«Порядок зростання»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3528392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    </a:t>
            </a:r>
            <a:r>
              <a:rPr lang="uk-UA" sz="4000" dirty="0" smtClean="0">
                <a:solidFill>
                  <a:srgbClr val="FF0000"/>
                </a:solidFill>
              </a:rPr>
              <a:t>      </a:t>
            </a:r>
            <a:r>
              <a:rPr lang="uk-UA" sz="4000" dirty="0">
                <a:solidFill>
                  <a:schemeClr val="bg1"/>
                </a:solidFill>
              </a:rPr>
              <a:t>8</a:t>
            </a:r>
            <a:r>
              <a:rPr lang="uk-UA" sz="4000" dirty="0" smtClean="0">
                <a:solidFill>
                  <a:schemeClr val="bg1"/>
                </a:solidFill>
              </a:rPr>
              <a:t>           -2,2           5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</a:t>
            </a:r>
            <a:r>
              <a:rPr lang="uk-UA" sz="4000" dirty="0" smtClean="0">
                <a:solidFill>
                  <a:schemeClr val="bg1"/>
                </a:solidFill>
              </a:rPr>
              <a:t>        </a:t>
            </a:r>
            <a:r>
              <a:rPr lang="uk-UA" sz="4000" dirty="0" smtClean="0">
                <a:solidFill>
                  <a:schemeClr val="bg1"/>
                </a:solidFill>
              </a:rPr>
              <a:t>-0,7          4,1          -12</a:t>
            </a:r>
          </a:p>
          <a:p>
            <a:pPr algn="l"/>
            <a:endParaRPr lang="uk-UA" sz="4000" dirty="0" smtClean="0">
              <a:solidFill>
                <a:schemeClr val="bg1"/>
              </a:solidFill>
            </a:endParaRP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</a:t>
            </a:r>
            <a:r>
              <a:rPr lang="uk-UA" sz="4000" dirty="0" smtClean="0">
                <a:solidFill>
                  <a:schemeClr val="bg1"/>
                </a:solidFill>
              </a:rPr>
              <a:t>       </a:t>
            </a:r>
            <a:r>
              <a:rPr lang="uk-UA" sz="4000" dirty="0" smtClean="0">
                <a:solidFill>
                  <a:schemeClr val="bg1"/>
                </a:solidFill>
              </a:rPr>
              <a:t>0             7             -3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7410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19431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159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851648" cy="1193304"/>
          </a:xfrm>
        </p:spPr>
        <p:txBody>
          <a:bodyPr/>
          <a:lstStyle/>
          <a:p>
            <a:pPr algn="l"/>
            <a:r>
              <a:rPr lang="uk-UA" dirty="0" smtClean="0"/>
              <a:t>          «Сума цифр 18»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104456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 </a:t>
            </a:r>
            <a:r>
              <a:rPr lang="uk-UA" sz="4000" dirty="0" smtClean="0">
                <a:solidFill>
                  <a:srgbClr val="FF0000"/>
                </a:solidFill>
              </a:rPr>
              <a:t>І.</a:t>
            </a:r>
            <a:r>
              <a:rPr lang="uk-UA" sz="4000" dirty="0" smtClean="0">
                <a:solidFill>
                  <a:schemeClr val="bg1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463          781         336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602         528         954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8434" name="Picture 2" descr="C:\Users\User\Desktop\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44300"/>
            <a:ext cx="19621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645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851648" cy="1193304"/>
          </a:xfrm>
        </p:spPr>
        <p:txBody>
          <a:bodyPr/>
          <a:lstStyle/>
          <a:p>
            <a:pPr algn="l"/>
            <a:r>
              <a:rPr lang="uk-UA" dirty="0" smtClean="0"/>
              <a:t>          «Сума цифр 17»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104456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 </a:t>
            </a:r>
            <a:r>
              <a:rPr lang="uk-UA" sz="4000" dirty="0" smtClean="0">
                <a:solidFill>
                  <a:srgbClr val="FF0000"/>
                </a:solidFill>
              </a:rPr>
              <a:t>ІІ.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349          286        901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  </a:t>
            </a:r>
            <a:r>
              <a:rPr lang="uk-UA" sz="4000" dirty="0" smtClean="0">
                <a:solidFill>
                  <a:schemeClr val="bg1"/>
                </a:solidFill>
              </a:rPr>
              <a:t>   </a:t>
            </a:r>
            <a:r>
              <a:rPr lang="uk-UA" sz="4000" dirty="0" smtClean="0">
                <a:solidFill>
                  <a:schemeClr val="bg1"/>
                </a:solidFill>
              </a:rPr>
              <a:t>563         428         827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9458" name="Picture 2" descr="C:\Users\User\Desktop\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19621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58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272808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  Не достатньо лише</a:t>
            </a:r>
            <a:br>
              <a:rPr lang="uk-UA" dirty="0" smtClean="0"/>
            </a:br>
            <a:r>
              <a:rPr lang="uk-UA" dirty="0" smtClean="0"/>
              <a:t>мати добрий розум,</a:t>
            </a:r>
            <a:br>
              <a:rPr lang="uk-UA" dirty="0" smtClean="0"/>
            </a:br>
            <a:r>
              <a:rPr lang="uk-UA" dirty="0" smtClean="0"/>
              <a:t>головне – це раціонально</a:t>
            </a:r>
            <a:br>
              <a:rPr lang="uk-UA" dirty="0" smtClean="0"/>
            </a:br>
            <a:r>
              <a:rPr lang="uk-UA" dirty="0" smtClean="0"/>
              <a:t>застосовувати його.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5157192"/>
            <a:ext cx="3168352" cy="472016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 smtClean="0">
                <a:solidFill>
                  <a:schemeClr val="bg1"/>
                </a:solidFill>
              </a:rPr>
              <a:t>               </a:t>
            </a:r>
            <a:r>
              <a:rPr lang="uk-UA" dirty="0" err="1" smtClean="0">
                <a:solidFill>
                  <a:schemeClr val="bg1"/>
                </a:solidFill>
              </a:rPr>
              <a:t>Рене</a:t>
            </a:r>
            <a:r>
              <a:rPr lang="uk-UA" dirty="0" smtClean="0">
                <a:solidFill>
                  <a:schemeClr val="bg1"/>
                </a:solidFill>
              </a:rPr>
              <a:t> Декарт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442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851648" cy="1193304"/>
          </a:xfrm>
        </p:spPr>
        <p:txBody>
          <a:bodyPr/>
          <a:lstStyle/>
          <a:p>
            <a:pPr algn="l"/>
            <a:r>
              <a:rPr lang="uk-UA" dirty="0" smtClean="0"/>
              <a:t>          «Сума цифр 15»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104456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 </a:t>
            </a:r>
            <a:r>
              <a:rPr lang="uk-UA" sz="4000" dirty="0" smtClean="0">
                <a:solidFill>
                  <a:srgbClr val="FF0000"/>
                </a:solidFill>
              </a:rPr>
              <a:t>ІІІ.</a:t>
            </a:r>
            <a:r>
              <a:rPr lang="uk-UA" sz="4000" dirty="0" smtClean="0">
                <a:solidFill>
                  <a:schemeClr val="bg1"/>
                </a:solidFill>
              </a:rPr>
              <a:t>   </a:t>
            </a:r>
            <a:r>
              <a:rPr lang="uk-UA" sz="4000" dirty="0" smtClean="0">
                <a:solidFill>
                  <a:schemeClr val="bg1"/>
                </a:solidFill>
              </a:rPr>
              <a:t>  439          </a:t>
            </a:r>
            <a:r>
              <a:rPr lang="uk-UA" sz="4000" dirty="0" smtClean="0">
                <a:solidFill>
                  <a:schemeClr val="bg1"/>
                </a:solidFill>
              </a:rPr>
              <a:t>238        524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729         654         104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:\Users\User\Desktop\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51300"/>
            <a:ext cx="19621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547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851648" cy="1193304"/>
          </a:xfrm>
        </p:spPr>
        <p:txBody>
          <a:bodyPr/>
          <a:lstStyle/>
          <a:p>
            <a:pPr algn="l"/>
            <a:r>
              <a:rPr lang="uk-UA" dirty="0" smtClean="0"/>
              <a:t>          «Сума цифр 19»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104456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 </a:t>
            </a:r>
            <a:r>
              <a:rPr lang="uk-UA" sz="4000" dirty="0" smtClean="0">
                <a:solidFill>
                  <a:srgbClr val="FF0000"/>
                </a:solidFill>
              </a:rPr>
              <a:t>І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</a:t>
            </a:r>
            <a:r>
              <a:rPr lang="uk-UA" sz="4000" dirty="0" smtClean="0">
                <a:solidFill>
                  <a:schemeClr val="bg1"/>
                </a:solidFill>
              </a:rPr>
              <a:t>  </a:t>
            </a:r>
            <a:r>
              <a:rPr lang="uk-UA" sz="4000" dirty="0" smtClean="0">
                <a:solidFill>
                  <a:schemeClr val="bg1"/>
                </a:solidFill>
              </a:rPr>
              <a:t>   </a:t>
            </a:r>
            <a:r>
              <a:rPr lang="uk-UA" sz="4000" dirty="0" smtClean="0">
                <a:solidFill>
                  <a:schemeClr val="bg1"/>
                </a:solidFill>
              </a:rPr>
              <a:t>109          278        567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 </a:t>
            </a:r>
            <a:r>
              <a:rPr lang="uk-UA" sz="4000" dirty="0" smtClean="0">
                <a:solidFill>
                  <a:schemeClr val="bg1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359         713         568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1506" name="Picture 2" descr="C:\Users\User\Desktop\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19621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190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851648" cy="1193304"/>
          </a:xfrm>
        </p:spPr>
        <p:txBody>
          <a:bodyPr/>
          <a:lstStyle/>
          <a:p>
            <a:pPr algn="l"/>
            <a:r>
              <a:rPr lang="uk-UA" dirty="0" smtClean="0"/>
              <a:t>          «Сума цифр 16»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104456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 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</a:t>
            </a:r>
            <a:r>
              <a:rPr lang="uk-UA" sz="4000" dirty="0" smtClean="0">
                <a:solidFill>
                  <a:schemeClr val="bg1"/>
                </a:solidFill>
              </a:rPr>
              <a:t>  </a:t>
            </a:r>
            <a:r>
              <a:rPr lang="uk-UA" sz="4000" dirty="0" smtClean="0">
                <a:solidFill>
                  <a:schemeClr val="bg1"/>
                </a:solidFill>
              </a:rPr>
              <a:t>   </a:t>
            </a:r>
            <a:r>
              <a:rPr lang="uk-UA" sz="4000" dirty="0" smtClean="0">
                <a:solidFill>
                  <a:schemeClr val="bg1"/>
                </a:solidFill>
              </a:rPr>
              <a:t>249          258        106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</a:p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        </a:t>
            </a:r>
            <a:r>
              <a:rPr lang="uk-UA" sz="4000" dirty="0" smtClean="0">
                <a:solidFill>
                  <a:schemeClr val="bg1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928         349         725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2530" name="Picture 2" descr="C:\Users\User\Desktop\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1962151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806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871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        Усний диктант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2920288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</a:t>
            </a:r>
            <a:r>
              <a:rPr lang="uk-UA" sz="4000" dirty="0" smtClean="0">
                <a:solidFill>
                  <a:srgbClr val="FF0000"/>
                </a:solidFill>
              </a:rPr>
              <a:t>І.</a:t>
            </a:r>
            <a:r>
              <a:rPr lang="uk-UA" sz="4000" dirty="0" smtClean="0"/>
              <a:t>            </a:t>
            </a:r>
            <a:r>
              <a:rPr lang="uk-UA" sz="4000" dirty="0" smtClean="0"/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0,05 </a:t>
            </a:r>
            <a:r>
              <a:rPr lang="uk-UA" sz="4000" dirty="0" smtClean="0">
                <a:solidFill>
                  <a:schemeClr val="bg1"/>
                </a:solidFill>
              </a:rPr>
              <a:t>+ 2,3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4,7 – 0,9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1,4 ·3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2,4 : 8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3554" name="Picture 2" descr="C:\Users\User\Desktop\4972600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94818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112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871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        Усний диктант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2920288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</a:t>
            </a:r>
            <a:r>
              <a:rPr lang="uk-UA" sz="4000" dirty="0" smtClean="0">
                <a:solidFill>
                  <a:srgbClr val="FF0000"/>
                </a:solidFill>
              </a:rPr>
              <a:t>ІІ.</a:t>
            </a:r>
            <a:r>
              <a:rPr lang="uk-UA" sz="4000" dirty="0" smtClean="0"/>
              <a:t>           </a:t>
            </a:r>
            <a:r>
              <a:rPr lang="uk-UA" sz="4000" dirty="0" smtClean="0"/>
              <a:t>   </a:t>
            </a:r>
            <a:r>
              <a:rPr lang="uk-UA" sz="4000" dirty="0" smtClean="0">
                <a:solidFill>
                  <a:schemeClr val="bg1"/>
                </a:solidFill>
              </a:rPr>
              <a:t>4,2 </a:t>
            </a:r>
            <a:r>
              <a:rPr lang="uk-UA" sz="4000" dirty="0" smtClean="0">
                <a:solidFill>
                  <a:schemeClr val="bg1"/>
                </a:solidFill>
              </a:rPr>
              <a:t>+ 0,05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</a:t>
            </a:r>
            <a:r>
              <a:rPr lang="uk-UA" sz="4000" dirty="0" smtClean="0">
                <a:solidFill>
                  <a:schemeClr val="bg1"/>
                </a:solidFill>
              </a:rPr>
              <a:t>3,6 – 0,8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  </a:t>
            </a:r>
            <a:r>
              <a:rPr lang="uk-UA" sz="4000" dirty="0" smtClean="0">
                <a:solidFill>
                  <a:schemeClr val="bg1"/>
                </a:solidFill>
              </a:rPr>
              <a:t>1,5 ·4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 </a:t>
            </a:r>
            <a:r>
              <a:rPr lang="uk-UA" sz="4000" dirty="0" smtClean="0">
                <a:solidFill>
                  <a:schemeClr val="bg1"/>
                </a:solidFill>
              </a:rPr>
              <a:t>6,3 : 9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4578" name="Picture 2" descr="C:\Users\User\Desktop\4972600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2935807" cy="250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616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871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        Усний диктант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2920288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</a:t>
            </a:r>
            <a:r>
              <a:rPr lang="uk-UA" sz="4000" dirty="0" smtClean="0">
                <a:solidFill>
                  <a:srgbClr val="FF0000"/>
                </a:solidFill>
              </a:rPr>
              <a:t>ІІІ.</a:t>
            </a:r>
            <a:r>
              <a:rPr lang="uk-UA" sz="4000" dirty="0" smtClean="0"/>
              <a:t>        </a:t>
            </a:r>
            <a:r>
              <a:rPr lang="uk-UA" sz="4000" dirty="0" smtClean="0"/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0,04 + 3,7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   </a:t>
            </a:r>
            <a:r>
              <a:rPr lang="uk-UA" sz="4000" dirty="0" smtClean="0">
                <a:solidFill>
                  <a:schemeClr val="bg1"/>
                </a:solidFill>
              </a:rPr>
              <a:t>9,2 – 0,5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    </a:t>
            </a:r>
            <a:r>
              <a:rPr lang="uk-UA" sz="4000" dirty="0" smtClean="0">
                <a:solidFill>
                  <a:schemeClr val="bg1"/>
                </a:solidFill>
              </a:rPr>
              <a:t>1,2 ·6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  2,</a:t>
            </a:r>
            <a:r>
              <a:rPr lang="en-US" sz="4000" dirty="0" smtClean="0">
                <a:solidFill>
                  <a:schemeClr val="bg1"/>
                </a:solidFill>
              </a:rPr>
              <a:t>7 </a:t>
            </a:r>
            <a:r>
              <a:rPr lang="uk-UA" sz="4000" dirty="0" smtClean="0">
                <a:solidFill>
                  <a:schemeClr val="bg1"/>
                </a:solidFill>
              </a:rPr>
              <a:t>: </a:t>
            </a:r>
            <a:r>
              <a:rPr lang="en-US" sz="4000" dirty="0">
                <a:solidFill>
                  <a:schemeClr val="bg1"/>
                </a:solidFill>
              </a:rPr>
              <a:t>3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5602" name="Picture 2" descr="C:\Users\User\Desktop\4972600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077072"/>
            <a:ext cx="259228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853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871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        Усний диктант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2920288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</a:t>
            </a:r>
            <a:r>
              <a:rPr lang="uk-UA" sz="4000" dirty="0" smtClean="0">
                <a:solidFill>
                  <a:srgbClr val="FF0000"/>
                </a:solidFill>
              </a:rPr>
              <a:t>І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</a:t>
            </a:r>
            <a:r>
              <a:rPr lang="uk-UA" sz="4000" dirty="0" smtClean="0"/>
              <a:t>        </a:t>
            </a:r>
            <a:r>
              <a:rPr lang="uk-UA" sz="4000" dirty="0" smtClean="0"/>
              <a:t>      </a:t>
            </a:r>
            <a:r>
              <a:rPr lang="en-US" sz="4000" dirty="0" smtClean="0">
                <a:solidFill>
                  <a:schemeClr val="bg1"/>
                </a:solidFill>
              </a:rPr>
              <a:t>8</a:t>
            </a:r>
            <a:r>
              <a:rPr lang="uk-UA" sz="4000" dirty="0" smtClean="0">
                <a:solidFill>
                  <a:schemeClr val="bg1"/>
                </a:solidFill>
              </a:rPr>
              <a:t>,5 + 0,02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7,4 </a:t>
            </a:r>
            <a:r>
              <a:rPr lang="uk-UA" sz="4000" dirty="0" smtClean="0">
                <a:solidFill>
                  <a:schemeClr val="bg1"/>
                </a:solidFill>
              </a:rPr>
              <a:t>– 0,6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1,8 ·3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4,2 : 7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6626" name="Picture 2" descr="C:\Users\User\Desktop\4972600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4" y="4293096"/>
            <a:ext cx="2751981" cy="219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243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871"/>
            <a:ext cx="7851648" cy="1828800"/>
          </a:xfrm>
        </p:spPr>
        <p:txBody>
          <a:bodyPr/>
          <a:lstStyle/>
          <a:p>
            <a:pPr algn="l"/>
            <a:r>
              <a:rPr lang="uk-UA" dirty="0" smtClean="0"/>
              <a:t>           Усний диктант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2920288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/>
              <a:t>       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</a:t>
            </a:r>
            <a:r>
              <a:rPr lang="uk-UA" sz="4000" dirty="0" smtClean="0"/>
              <a:t>      </a:t>
            </a:r>
            <a:r>
              <a:rPr lang="uk-UA" sz="4000" dirty="0" smtClean="0"/>
              <a:t>        </a:t>
            </a:r>
            <a:r>
              <a:rPr lang="uk-UA" sz="4000" dirty="0" smtClean="0">
                <a:solidFill>
                  <a:schemeClr val="bg1"/>
                </a:solidFill>
              </a:rPr>
              <a:t>0,09 + 5,2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  </a:t>
            </a:r>
            <a:r>
              <a:rPr lang="uk-UA" sz="4000" dirty="0" smtClean="0">
                <a:solidFill>
                  <a:schemeClr val="bg1"/>
                </a:solidFill>
              </a:rPr>
              <a:t>5,1 – 0,7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    </a:t>
            </a:r>
            <a:r>
              <a:rPr lang="uk-UA" sz="4000" dirty="0" smtClean="0">
                <a:solidFill>
                  <a:schemeClr val="bg1"/>
                </a:solidFill>
              </a:rPr>
              <a:t>1,6 ·5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chemeClr val="bg1"/>
                </a:solidFill>
              </a:rPr>
              <a:t>7,2 : 8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7650" name="Picture 2" descr="C:\Users\User\Desktop\4972600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14465"/>
            <a:ext cx="2794149" cy="228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204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   Порівняйте числа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4000" dirty="0" smtClean="0"/>
                  <a:t>       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І.  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-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5,8     *    -5,9</a:t>
                </a: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 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4,01     *     4,1</a:t>
                </a:r>
              </a:p>
              <a:p>
                <a:pPr algn="l"/>
                <a:r>
                  <a:rPr lang="uk-UA" sz="4000" dirty="0" smtClean="0">
                    <a:solidFill>
                      <a:schemeClr val="bg1"/>
                    </a:solidFill>
                  </a:rPr>
                  <a:t>            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chemeClr val="bg1"/>
                    </a:solidFill>
                  </a:rPr>
                  <a:t>      *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algn="l"/>
                <a:r>
                  <a:rPr lang="uk-UA" sz="4000" b="0" i="1" dirty="0" smtClean="0">
                    <a:solidFill>
                      <a:schemeClr val="bg1"/>
                    </a:solidFill>
                    <a:latin typeface="Cambria Math"/>
                  </a:rPr>
                  <a:t>                         </a:t>
                </a:r>
                <a:r>
                  <a:rPr lang="uk-UA" sz="4000" b="0" i="1" dirty="0" smtClean="0">
                    <a:solidFill>
                      <a:schemeClr val="bg1"/>
                    </a:solidFill>
                    <a:latin typeface="Cambria Math"/>
                  </a:rPr>
                  <a:t>        </a:t>
                </a:r>
                <a:r>
                  <a:rPr lang="el-GR" sz="4000" b="0" i="1" dirty="0" smtClean="0">
                    <a:solidFill>
                      <a:schemeClr val="bg1"/>
                    </a:solidFill>
                    <a:latin typeface="Cambria Math"/>
                  </a:rPr>
                  <a:t>π</a:t>
                </a:r>
                <a:r>
                  <a:rPr lang="uk-UA" sz="4000" b="0" i="1" dirty="0" smtClean="0">
                    <a:solidFill>
                      <a:schemeClr val="bg1"/>
                    </a:solidFill>
                    <a:latin typeface="Cambria Math"/>
                  </a:rPr>
                  <a:t>      </a:t>
                </a: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*    3,15</a:t>
                </a:r>
                <a:endParaRPr lang="ru-RU" sz="4000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  <a:blipFill rotWithShape="1">
                <a:blip r:embed="rId2"/>
                <a:stretch>
                  <a:fillRect t="-2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674" name="Picture 2" descr="C:\Users\User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05064"/>
            <a:ext cx="2808312" cy="230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84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   Порівняйте числа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4000" dirty="0" smtClean="0"/>
                  <a:t>       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ІІ.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chemeClr val="bg1"/>
                    </a:solidFill>
                  </a:rPr>
                  <a:t>      *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                      </a:t>
                </a: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       </a:t>
                </a: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3,13   *      </a:t>
                </a:r>
                <a:r>
                  <a:rPr lang="el-GR" sz="4000" b="0" i="1" dirty="0" smtClean="0">
                    <a:solidFill>
                      <a:schemeClr val="bg1"/>
                    </a:solidFill>
                    <a:latin typeface="Cambria Math"/>
                  </a:rPr>
                  <a:t>π</a:t>
                </a:r>
                <a:r>
                  <a:rPr lang="uk-UA" sz="4000" b="0" i="1" dirty="0" smtClean="0">
                    <a:solidFill>
                      <a:schemeClr val="bg1"/>
                    </a:solidFill>
                    <a:latin typeface="Cambria Math"/>
                  </a:rPr>
                  <a:t>    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b="0" i="1" dirty="0" smtClean="0">
                    <a:solidFill>
                      <a:schemeClr val="bg1"/>
                    </a:solidFill>
                    <a:latin typeface="Cambria Math"/>
                  </a:rPr>
                  <a:t>                    </a:t>
                </a:r>
                <a:r>
                  <a:rPr lang="uk-UA" sz="4000" b="0" i="1" dirty="0" smtClean="0">
                    <a:solidFill>
                      <a:schemeClr val="bg1"/>
                    </a:solidFill>
                    <a:latin typeface="Cambria Math"/>
                  </a:rPr>
                  <a:t>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-4,3    *    -4,2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 smtClean="0">
                    <a:solidFill>
                      <a:prstClr val="black"/>
                    </a:solidFill>
                  </a:rPr>
                  <a:t>        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2,05     *    2,5</a:t>
                </a:r>
              </a:p>
              <a:p>
                <a:pPr lvl="0" algn="l">
                  <a:buClr>
                    <a:srgbClr val="E7BC29"/>
                  </a:buClr>
                </a:pPr>
                <a:endParaRPr lang="uk-UA" sz="4000" dirty="0">
                  <a:solidFill>
                    <a:prstClr val="black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endParaRPr lang="uk-UA" sz="4000" dirty="0" smtClean="0">
                  <a:solidFill>
                    <a:prstClr val="black"/>
                  </a:solidFill>
                </a:endParaRPr>
              </a:p>
              <a:p>
                <a:pPr algn="l"/>
                <a:endParaRPr lang="ru-RU" sz="4000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698" name="Picture 2" descr="C:\Users\User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284797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769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152128"/>
          </a:xfrm>
        </p:spPr>
        <p:txBody>
          <a:bodyPr/>
          <a:lstStyle/>
          <a:p>
            <a:pPr algn="l"/>
            <a:r>
              <a:rPr lang="uk-UA" dirty="0" smtClean="0"/>
              <a:t> </a:t>
            </a:r>
            <a:r>
              <a:rPr lang="uk-UA" dirty="0" smtClean="0"/>
              <a:t> Математична розминка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3400" y="2204864"/>
                <a:ext cx="7854696" cy="277627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uk-UA" sz="4000" dirty="0" smtClean="0">
                    <a:solidFill>
                      <a:srgbClr val="FF0000"/>
                    </a:solidFill>
                  </a:rPr>
                  <a:t>              І.    Прочитай числа:</a:t>
                </a: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2,004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chemeClr val="bg1"/>
                    </a:solidFill>
                  </a:rPr>
                  <a:t>             3,(7)</a:t>
                </a: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 </a:t>
                </a: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-1,6             -10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chemeClr val="bg1"/>
                    </a:solidFill>
                  </a:rPr>
                  <a:t>             5,61</a:t>
                </a:r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3400" y="2204864"/>
                <a:ext cx="7854696" cy="2776272"/>
              </a:xfrm>
              <a:blipFill rotWithShape="1">
                <a:blip r:embed="rId2"/>
                <a:stretch>
                  <a:fillRect t="-3956" b="-3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C:\Users\User\Desktop\images-175x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157192"/>
            <a:ext cx="1656185" cy="158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9218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   Порівняйте числа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4000" dirty="0" smtClean="0"/>
                  <a:t>       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ІІ</a:t>
                </a:r>
                <a:r>
                  <a:rPr lang="uk-UA" sz="4000" dirty="0">
                    <a:solidFill>
                      <a:srgbClr val="FF0000"/>
                    </a:solidFill>
                  </a:rPr>
                  <a:t>І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.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6,7    *   6,71</a:t>
                </a: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   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el-GR" sz="4000" i="1" dirty="0" smtClean="0">
                    <a:solidFill>
                      <a:prstClr val="black"/>
                    </a:solidFill>
                    <a:latin typeface="Cambria Math"/>
                  </a:rPr>
                  <a:t>π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*     3</a:t>
                </a:r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                      </a:t>
                </a: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      </a:t>
                </a:r>
                <a:r>
                  <a:rPr lang="uk-UA" sz="4000" b="0" i="1" dirty="0" smtClean="0">
                    <a:solidFill>
                      <a:schemeClr val="bg1"/>
                    </a:solidFill>
                    <a:latin typeface="Cambria Math"/>
                  </a:rPr>
                  <a:t>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-5,4    *   -5,6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 smtClean="0">
                    <a:solidFill>
                      <a:prstClr val="black"/>
                    </a:solidFill>
                  </a:rPr>
                  <a:t>           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</a:t>
                </a:r>
                <a:r>
                  <a:rPr lang="en-US" sz="4000" dirty="0" smtClean="0">
                    <a:solidFill>
                      <a:prstClr val="black"/>
                    </a:solidFill>
                  </a:rPr>
                  <a:t>1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4000" dirty="0">
                    <a:solidFill>
                      <a:prstClr val="black"/>
                    </a:solidFill>
                  </a:rPr>
                  <a:t>      *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uk-UA" sz="4000" dirty="0">
                  <a:solidFill>
                    <a:prstClr val="black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endParaRPr lang="uk-UA" sz="4000" dirty="0" smtClean="0">
                  <a:solidFill>
                    <a:prstClr val="black"/>
                  </a:solidFill>
                </a:endParaRPr>
              </a:p>
              <a:p>
                <a:pPr algn="l"/>
                <a:endParaRPr lang="ru-RU" sz="4000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  <a:blipFill rotWithShape="1">
                <a:blip r:embed="rId2"/>
                <a:stretch>
                  <a:fillRect t="-2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22" name="Picture 2" descr="C:\Users\User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45024"/>
            <a:ext cx="28479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0206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   Порівняйте числа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4000" dirty="0" smtClean="0"/>
                  <a:t>       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І</a:t>
                </a:r>
                <a:r>
                  <a:rPr lang="en-US" sz="4000" dirty="0" smtClean="0">
                    <a:solidFill>
                      <a:srgbClr val="FF0000"/>
                    </a:solidFill>
                  </a:rPr>
                  <a:t>V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.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3,1    *     </a:t>
                </a:r>
                <a:r>
                  <a:rPr lang="el-GR" sz="4000" i="1" dirty="0" smtClean="0">
                    <a:solidFill>
                      <a:prstClr val="black"/>
                    </a:solidFill>
                    <a:latin typeface="Cambria Math"/>
                  </a:rPr>
                  <a:t>π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</a:t>
                </a:r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                    </a:t>
                </a:r>
                <a:r>
                  <a:rPr lang="uk-UA" sz="4000" b="0" dirty="0" smtClean="0">
                    <a:solidFill>
                      <a:schemeClr val="bg1"/>
                    </a:solidFill>
                    <a:latin typeface="Cambria Math"/>
                  </a:rPr>
                  <a:t>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-1,9    *   -1,8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 smtClean="0">
                    <a:solidFill>
                      <a:prstClr val="black"/>
                    </a:solidFill>
                  </a:rPr>
                  <a:t>         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4000" dirty="0">
                    <a:solidFill>
                      <a:prstClr val="black"/>
                    </a:solidFill>
                  </a:rPr>
                  <a:t>      *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uk-UA" sz="4000" dirty="0" smtClean="0">
                  <a:solidFill>
                    <a:prstClr val="black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>
                    <a:solidFill>
                      <a:prstClr val="black"/>
                    </a:solidFill>
                  </a:rPr>
                  <a:t>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 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6,3    *   6,03</a:t>
                </a:r>
                <a:endParaRPr lang="uk-UA" sz="4000" dirty="0">
                  <a:solidFill>
                    <a:prstClr val="black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endParaRPr lang="uk-UA" sz="4000" dirty="0" smtClean="0">
                  <a:solidFill>
                    <a:prstClr val="black"/>
                  </a:solidFill>
                </a:endParaRPr>
              </a:p>
              <a:p>
                <a:pPr algn="l"/>
                <a:endParaRPr lang="ru-RU" sz="4000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3400" y="2132856"/>
                <a:ext cx="7854696" cy="4248472"/>
              </a:xfrm>
              <a:blipFill rotWithShape="1">
                <a:blip r:embed="rId2"/>
                <a:stretch>
                  <a:fillRect t="-28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746" name="Picture 2" descr="C:\Users\User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3538538"/>
            <a:ext cx="2847975" cy="22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879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   Порівняйте числа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424847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4000" dirty="0" smtClean="0"/>
                  <a:t>      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000" dirty="0" smtClean="0">
                    <a:solidFill>
                      <a:srgbClr val="FF0000"/>
                    </a:solidFill>
                  </a:rPr>
                  <a:t>V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.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-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2,</a:t>
                </a:r>
                <a:r>
                  <a:rPr lang="en-US" sz="4000" dirty="0" smtClean="0">
                    <a:solidFill>
                      <a:prstClr val="black"/>
                    </a:solidFill>
                  </a:rPr>
                  <a:t>6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</a:t>
                </a:r>
                <a:r>
                  <a:rPr lang="uk-UA" sz="4000" dirty="0">
                    <a:solidFill>
                      <a:prstClr val="black"/>
                    </a:solidFill>
                  </a:rPr>
                  <a:t>*   -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2,</a:t>
                </a:r>
                <a:r>
                  <a:rPr lang="en-US" sz="4000" dirty="0" smtClean="0">
                    <a:solidFill>
                      <a:prstClr val="black"/>
                    </a:solidFill>
                  </a:rPr>
                  <a:t>7</a:t>
                </a:r>
                <a:endParaRPr lang="uk-UA" sz="40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uk-UA" sz="4000" dirty="0">
                    <a:solidFill>
                      <a:srgbClr val="FF0000"/>
                    </a:solidFill>
                  </a:rPr>
                  <a:t>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              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3,14    *    </a:t>
                </a:r>
                <a:r>
                  <a:rPr lang="el-GR" sz="4000" i="1" dirty="0" smtClean="0">
                    <a:solidFill>
                      <a:prstClr val="black"/>
                    </a:solidFill>
                    <a:latin typeface="Cambria Math"/>
                  </a:rPr>
                  <a:t>π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</a:t>
                </a: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7,02    *    7,2    </a:t>
                </a:r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14:m>
                  <m:oMath xmlns:m="http://schemas.openxmlformats.org/officeDocument/2006/math">
                    <m:r>
                      <a:rPr lang="uk-UA" sz="4000" b="0" i="1" smtClean="0">
                        <a:solidFill>
                          <a:prstClr val="black"/>
                        </a:solidFill>
                        <a:latin typeface="Cambria Math"/>
                      </a:rPr>
                      <m:t>                      </m:t>
                    </m:r>
                    <m:r>
                      <a:rPr lang="uk-UA" sz="4000" b="0" i="1" smtClean="0">
                        <a:solidFill>
                          <a:prstClr val="black"/>
                        </a:solidFill>
                        <a:latin typeface="Cambria Math"/>
                      </a:rPr>
                      <m:t>     </m:t>
                    </m:r>
                    <m:r>
                      <a:rPr lang="uk-UA" sz="4000" b="0" i="1" smtClean="0">
                        <a:solidFill>
                          <a:prstClr val="black"/>
                        </a:solidFill>
                        <a:latin typeface="Cambria Math"/>
                      </a:rPr>
                      <m:t>     </m:t>
                    </m:r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4000" dirty="0">
                    <a:solidFill>
                      <a:prstClr val="black"/>
                    </a:solidFill>
                  </a:rPr>
                  <a:t>    </a:t>
                </a:r>
                <a:r>
                  <a:rPr lang="ru-RU" sz="4000" dirty="0" smtClean="0">
                    <a:solidFill>
                      <a:prstClr val="black"/>
                    </a:solidFill>
                  </a:rPr>
                  <a:t> *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uk-UA" sz="4000" dirty="0" smtClean="0">
                  <a:solidFill>
                    <a:prstClr val="black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>
                    <a:solidFill>
                      <a:prstClr val="black"/>
                    </a:solidFill>
                  </a:rPr>
                  <a:t>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            </a:t>
                </a:r>
              </a:p>
              <a:p>
                <a:pPr algn="l"/>
                <a:endParaRPr lang="ru-RU" sz="4000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4248472"/>
              </a:xfrm>
              <a:blipFill rotWithShape="1">
                <a:blip r:embed="rId2"/>
                <a:stretch>
                  <a:fillRect t="-2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770" name="Picture 2" descr="C:\Users\User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73016"/>
            <a:ext cx="284797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702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008112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           </a:t>
            </a:r>
            <a:r>
              <a:rPr lang="uk-UA" sz="6000" dirty="0" smtClean="0"/>
              <a:t>Математичний </a:t>
            </a:r>
            <a:br>
              <a:rPr lang="uk-UA" sz="6000" dirty="0" smtClean="0"/>
            </a:br>
            <a:r>
              <a:rPr lang="uk-UA" sz="6000" dirty="0" smtClean="0"/>
              <a:t>            «ланцюжок»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5013176"/>
          </a:xfrm>
        </p:spPr>
        <p:txBody>
          <a:bodyPr>
            <a:normAutofit fontScale="92500"/>
          </a:bodyPr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І.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: </a:t>
            </a:r>
            <a:r>
              <a:rPr lang="uk-UA" sz="4000" dirty="0" smtClean="0">
                <a:solidFill>
                  <a:prstClr val="black"/>
                </a:solidFill>
              </a:rPr>
              <a:t>0,1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 </a:t>
            </a:r>
            <a:r>
              <a:rPr lang="uk-UA" sz="4000" dirty="0">
                <a:solidFill>
                  <a:prstClr val="black"/>
                </a:solidFill>
              </a:rPr>
              <a:t>- 2,5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uk-UA" sz="4000" dirty="0" smtClean="0">
                <a:solidFill>
                  <a:prstClr val="black"/>
                </a:solidFill>
              </a:rPr>
              <a:t>(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)</a:t>
            </a:r>
            <a:r>
              <a:rPr lang="uk-UA" sz="4000" dirty="0">
                <a:solidFill>
                  <a:prstClr val="black"/>
                </a:solidFill>
              </a:rPr>
              <a:t>²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                  </a:t>
            </a:r>
            <a:r>
              <a:rPr lang="uk-UA" sz="4000" dirty="0" smtClean="0">
                <a:solidFill>
                  <a:schemeClr val="tx2">
                    <a:lumMod val="50000"/>
                  </a:schemeClr>
                </a:solidFill>
              </a:rPr>
              <a:t>… </a:t>
            </a:r>
            <a:r>
              <a:rPr lang="uk-UA" sz="4000" dirty="0" smtClean="0">
                <a:solidFill>
                  <a:schemeClr val="bg1"/>
                </a:solidFill>
              </a:rPr>
              <a:t>+ 3,6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 </a:t>
            </a:r>
            <a:r>
              <a:rPr lang="uk-UA" sz="4000" dirty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:5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+ 1,9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>
                <a:solidFill>
                  <a:prstClr val="black"/>
                </a:solidFill>
              </a:rPr>
              <a:t>0,05·2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3794" name="Picture 2" descr="C:\Users\User\Desktop\138821_html_276ee0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29000"/>
            <a:ext cx="248820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817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008112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           </a:t>
            </a:r>
            <a:r>
              <a:rPr lang="uk-UA" sz="6000" dirty="0" smtClean="0"/>
              <a:t>Математичний </a:t>
            </a:r>
            <a:br>
              <a:rPr lang="uk-UA" sz="6000" dirty="0" smtClean="0"/>
            </a:br>
            <a:r>
              <a:rPr lang="uk-UA" sz="6000" dirty="0" smtClean="0"/>
              <a:t>            «ланцюжок»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5013176"/>
          </a:xfrm>
        </p:spPr>
        <p:txBody>
          <a:bodyPr>
            <a:normAutofit fontScale="92500"/>
          </a:bodyPr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ІІ.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 smtClean="0">
                <a:solidFill>
                  <a:prstClr val="black"/>
                </a:solidFill>
              </a:rPr>
              <a:t>· 0,1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 </a:t>
            </a:r>
            <a:r>
              <a:rPr lang="uk-UA" sz="4000" dirty="0">
                <a:solidFill>
                  <a:prstClr val="black"/>
                </a:solidFill>
              </a:rPr>
              <a:t>- </a:t>
            </a:r>
            <a:r>
              <a:rPr lang="uk-UA" sz="4000" dirty="0" smtClean="0">
                <a:solidFill>
                  <a:prstClr val="black"/>
                </a:solidFill>
              </a:rPr>
              <a:t>1,5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uk-UA" sz="4000" dirty="0" smtClean="0">
                <a:solidFill>
                  <a:prstClr val="black"/>
                </a:solidFill>
              </a:rPr>
              <a:t>(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)</a:t>
            </a:r>
            <a:r>
              <a:rPr lang="uk-UA" sz="4000" dirty="0">
                <a:solidFill>
                  <a:prstClr val="black"/>
                </a:solidFill>
              </a:rPr>
              <a:t>²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                  </a:t>
            </a:r>
            <a:r>
              <a:rPr lang="uk-UA" sz="4000" dirty="0" smtClean="0">
                <a:solidFill>
                  <a:schemeClr val="tx2">
                    <a:lumMod val="50000"/>
                  </a:schemeClr>
                </a:solidFill>
              </a:rPr>
              <a:t>… </a:t>
            </a:r>
            <a:r>
              <a:rPr lang="uk-UA" sz="4000" dirty="0" smtClean="0">
                <a:solidFill>
                  <a:schemeClr val="bg1"/>
                </a:solidFill>
              </a:rPr>
              <a:t>+ 5,8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 </a:t>
            </a:r>
            <a:r>
              <a:rPr lang="uk-UA" sz="4000" dirty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 smtClean="0">
                <a:solidFill>
                  <a:prstClr val="black"/>
                </a:solidFill>
              </a:rPr>
              <a:t>:20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+ </a:t>
            </a:r>
            <a:r>
              <a:rPr lang="uk-UA" sz="4000" dirty="0" smtClean="0">
                <a:solidFill>
                  <a:prstClr val="black"/>
                </a:solidFill>
              </a:rPr>
              <a:t>3,8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prstClr val="black"/>
                </a:solidFill>
              </a:rPr>
              <a:t>0,04·5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4818" name="Picture 2" descr="C:\Users\User\Desktop\138821_html_276ee0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56992"/>
            <a:ext cx="2480195" cy="313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646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008112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           </a:t>
            </a:r>
            <a:r>
              <a:rPr lang="uk-UA" sz="6000" dirty="0" smtClean="0"/>
              <a:t>Математичний </a:t>
            </a:r>
            <a:br>
              <a:rPr lang="uk-UA" sz="6000" dirty="0" smtClean="0"/>
            </a:br>
            <a:r>
              <a:rPr lang="uk-UA" sz="6000" dirty="0" smtClean="0"/>
              <a:t>            «ланцюжок»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5013176"/>
          </a:xfrm>
        </p:spPr>
        <p:txBody>
          <a:bodyPr>
            <a:normAutofit fontScale="92500"/>
          </a:bodyPr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ІІІ.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:</a:t>
            </a:r>
            <a:r>
              <a:rPr lang="uk-UA" sz="4000" dirty="0" smtClean="0">
                <a:solidFill>
                  <a:prstClr val="black"/>
                </a:solidFill>
              </a:rPr>
              <a:t> 0,1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 </a:t>
            </a:r>
            <a:r>
              <a:rPr lang="uk-UA" sz="4000" dirty="0">
                <a:solidFill>
                  <a:prstClr val="black"/>
                </a:solidFill>
              </a:rPr>
              <a:t>- 4</a:t>
            </a:r>
            <a:r>
              <a:rPr lang="uk-UA" sz="4000" dirty="0" smtClean="0">
                <a:solidFill>
                  <a:prstClr val="black"/>
                </a:solidFill>
              </a:rPr>
              <a:t>,5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uk-UA" sz="4000" dirty="0" smtClean="0">
                <a:solidFill>
                  <a:prstClr val="black"/>
                </a:solidFill>
              </a:rPr>
              <a:t>(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)</a:t>
            </a:r>
            <a:r>
              <a:rPr lang="uk-UA" sz="4000" dirty="0">
                <a:solidFill>
                  <a:prstClr val="black"/>
                </a:solidFill>
              </a:rPr>
              <a:t>²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                  </a:t>
            </a:r>
            <a:r>
              <a:rPr lang="uk-UA" sz="4000" dirty="0" smtClean="0">
                <a:solidFill>
                  <a:schemeClr val="tx2">
                    <a:lumMod val="50000"/>
                  </a:schemeClr>
                </a:solidFill>
              </a:rPr>
              <a:t>… </a:t>
            </a:r>
            <a:r>
              <a:rPr lang="uk-UA" sz="4000" dirty="0" smtClean="0">
                <a:solidFill>
                  <a:schemeClr val="bg1"/>
                </a:solidFill>
              </a:rPr>
              <a:t>+ 4,7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 </a:t>
            </a:r>
            <a:r>
              <a:rPr lang="uk-UA" sz="4000" dirty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 smtClean="0">
                <a:solidFill>
                  <a:prstClr val="black"/>
                </a:solidFill>
              </a:rPr>
              <a:t>:20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+ </a:t>
            </a:r>
            <a:r>
              <a:rPr lang="uk-UA" sz="4000" dirty="0" smtClean="0">
                <a:solidFill>
                  <a:prstClr val="black"/>
                </a:solidFill>
              </a:rPr>
              <a:t>5,6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prstClr val="black"/>
                </a:solidFill>
              </a:rPr>
              <a:t>0,08·5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5842" name="Picture 2" descr="C:\Users\User\Desktop\138821_html_276ee0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56992"/>
            <a:ext cx="2466156" cy="332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6388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008112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           </a:t>
            </a:r>
            <a:r>
              <a:rPr lang="uk-UA" sz="6000" dirty="0" smtClean="0"/>
              <a:t>Математичний </a:t>
            </a:r>
            <a:br>
              <a:rPr lang="uk-UA" sz="6000" dirty="0" smtClean="0"/>
            </a:br>
            <a:r>
              <a:rPr lang="uk-UA" sz="6000" dirty="0" smtClean="0"/>
              <a:t>            «ланцюжок»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5013176"/>
          </a:xfrm>
        </p:spPr>
        <p:txBody>
          <a:bodyPr>
            <a:normAutofit fontScale="92500"/>
          </a:bodyPr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І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 smtClean="0">
                <a:solidFill>
                  <a:prstClr val="black"/>
                </a:solidFill>
              </a:rPr>
              <a:t>· 0,1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 </a:t>
            </a:r>
            <a:r>
              <a:rPr lang="uk-UA" sz="4000" dirty="0">
                <a:solidFill>
                  <a:prstClr val="black"/>
                </a:solidFill>
              </a:rPr>
              <a:t>- </a:t>
            </a:r>
            <a:r>
              <a:rPr lang="uk-UA" sz="4000" dirty="0" smtClean="0">
                <a:solidFill>
                  <a:prstClr val="black"/>
                </a:solidFill>
              </a:rPr>
              <a:t>0,5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uk-UA" sz="4000" dirty="0" smtClean="0">
                <a:solidFill>
                  <a:prstClr val="black"/>
                </a:solidFill>
              </a:rPr>
              <a:t>(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)</a:t>
            </a:r>
            <a:r>
              <a:rPr lang="uk-UA" sz="4000" dirty="0">
                <a:solidFill>
                  <a:prstClr val="black"/>
                </a:solidFill>
              </a:rPr>
              <a:t>²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                  </a:t>
            </a:r>
            <a:r>
              <a:rPr lang="uk-UA" sz="4000" dirty="0" smtClean="0">
                <a:solidFill>
                  <a:schemeClr val="tx2">
                    <a:lumMod val="50000"/>
                  </a:schemeClr>
                </a:solidFill>
              </a:rPr>
              <a:t>… </a:t>
            </a:r>
            <a:r>
              <a:rPr lang="uk-UA" sz="4000" dirty="0" smtClean="0">
                <a:solidFill>
                  <a:schemeClr val="bg1"/>
                </a:solidFill>
              </a:rPr>
              <a:t>+ 9,6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 </a:t>
            </a:r>
            <a:r>
              <a:rPr lang="uk-UA" sz="4000" dirty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 smtClean="0">
                <a:solidFill>
                  <a:prstClr val="black"/>
                </a:solidFill>
              </a:rPr>
              <a:t>:20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+ </a:t>
            </a:r>
            <a:r>
              <a:rPr lang="uk-UA" sz="4000" dirty="0" smtClean="0">
                <a:solidFill>
                  <a:prstClr val="black"/>
                </a:solidFill>
              </a:rPr>
              <a:t>7,8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prstClr val="black"/>
                </a:solidFill>
              </a:rPr>
              <a:t>0,5·0,4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6866" name="Picture 2" descr="C:\Users\User\Desktop\138821_html_276ee0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56992"/>
            <a:ext cx="2376264" cy="33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570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008112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           </a:t>
            </a:r>
            <a:r>
              <a:rPr lang="uk-UA" sz="6000" dirty="0" smtClean="0"/>
              <a:t>Математичний </a:t>
            </a:r>
            <a:br>
              <a:rPr lang="uk-UA" sz="6000" dirty="0" smtClean="0"/>
            </a:br>
            <a:r>
              <a:rPr lang="uk-UA" sz="6000" dirty="0" smtClean="0"/>
              <a:t>            «ланцюжок»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5013176"/>
          </a:xfrm>
        </p:spPr>
        <p:txBody>
          <a:bodyPr>
            <a:normAutofit fontScale="92500"/>
          </a:bodyPr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 smtClean="0">
                <a:solidFill>
                  <a:prstClr val="black"/>
                </a:solidFill>
              </a:rPr>
              <a:t>· 0,1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 </a:t>
            </a:r>
            <a:r>
              <a:rPr lang="uk-UA" sz="4000" dirty="0">
                <a:solidFill>
                  <a:prstClr val="black"/>
                </a:solidFill>
              </a:rPr>
              <a:t>- 3</a:t>
            </a:r>
            <a:r>
              <a:rPr lang="uk-UA" sz="4000" dirty="0" smtClean="0">
                <a:solidFill>
                  <a:prstClr val="black"/>
                </a:solidFill>
              </a:rPr>
              <a:t>,5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uk-UA" sz="4000" dirty="0" smtClean="0">
                <a:solidFill>
                  <a:prstClr val="black"/>
                </a:solidFill>
              </a:rPr>
              <a:t>(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</a:t>
            </a:r>
            <a:r>
              <a:rPr lang="uk-UA" sz="4000" dirty="0" smtClean="0">
                <a:solidFill>
                  <a:prstClr val="black"/>
                </a:solidFill>
              </a:rPr>
              <a:t>)</a:t>
            </a:r>
            <a:r>
              <a:rPr lang="uk-UA" sz="4000" dirty="0">
                <a:solidFill>
                  <a:prstClr val="black"/>
                </a:solidFill>
              </a:rPr>
              <a:t>²</a:t>
            </a:r>
            <a:r>
              <a:rPr lang="uk-UA" sz="4000" dirty="0" smtClean="0">
                <a:solidFill>
                  <a:srgbClr val="FF0000"/>
                </a:solidFill>
              </a:rPr>
              <a:t> ------›</a:t>
            </a:r>
          </a:p>
          <a:p>
            <a:pPr algn="l"/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                  </a:t>
            </a:r>
            <a:r>
              <a:rPr lang="uk-UA" sz="4000" dirty="0" smtClean="0">
                <a:solidFill>
                  <a:schemeClr val="tx2">
                    <a:lumMod val="50000"/>
                  </a:schemeClr>
                </a:solidFill>
              </a:rPr>
              <a:t>… </a:t>
            </a:r>
            <a:r>
              <a:rPr lang="uk-UA" sz="4000" dirty="0" smtClean="0">
                <a:solidFill>
                  <a:schemeClr val="bg1"/>
                </a:solidFill>
              </a:rPr>
              <a:t>+ 6,8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 </a:t>
            </a:r>
            <a:r>
              <a:rPr lang="uk-UA" sz="4000" dirty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 smtClean="0">
                <a:solidFill>
                  <a:prstClr val="black"/>
                </a:solidFill>
              </a:rPr>
              <a:t>:25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EFAC9">
                    <a:lumMod val="50000"/>
                  </a:srgbClr>
                </a:solidFill>
              </a:rPr>
              <a:t>… </a:t>
            </a:r>
            <a:r>
              <a:rPr lang="uk-UA" sz="4000" dirty="0">
                <a:solidFill>
                  <a:prstClr val="black"/>
                </a:solidFill>
              </a:rPr>
              <a:t>+ </a:t>
            </a:r>
            <a:r>
              <a:rPr lang="uk-UA" sz="4000" dirty="0" smtClean="0">
                <a:solidFill>
                  <a:prstClr val="black"/>
                </a:solidFill>
              </a:rPr>
              <a:t>4,6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prstClr val="black"/>
                </a:solidFill>
              </a:rPr>
              <a:t>0,8·0,5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------›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7890" name="Picture 2" descr="C:\Users\User\Desktop\138821_html_276ee0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56992"/>
            <a:ext cx="2593602" cy="318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430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936104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        Знайди помилку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248472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F0000"/>
                </a:solidFill>
              </a:rPr>
              <a:t>І.     </a:t>
            </a:r>
            <a:r>
              <a:rPr lang="uk-UA" sz="4000" dirty="0" smtClean="0">
                <a:solidFill>
                  <a:schemeClr val="bg1"/>
                </a:solidFill>
              </a:rPr>
              <a:t>9  : 6 = 3 : 2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4 : 5 = 6 : 7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         0,1 : 1 = 0,5 : 5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8914" name="Picture 2" descr="C:\Users\User\Desktop\3d6d189e6c719b0ef2e2ca91089481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2232248" cy="3068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0186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936104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        Знайди помилку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248472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</a:t>
            </a:r>
            <a:r>
              <a:rPr lang="uk-UA" sz="4000" dirty="0" smtClean="0">
                <a:solidFill>
                  <a:srgbClr val="FF0000"/>
                </a:solidFill>
              </a:rPr>
              <a:t>ІІ.     </a:t>
            </a:r>
            <a:r>
              <a:rPr lang="uk-UA" sz="4000" dirty="0" smtClean="0">
                <a:solidFill>
                  <a:schemeClr val="bg1"/>
                </a:solidFill>
              </a:rPr>
              <a:t>0,2  : 3 = 0,4 : 6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6 : 5 = 12 : 10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         5 : 7 = 3 : 4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9938" name="Picture 2" descr="C:\Users\User\Desktop\3d6d189e6c719b0ef2e2ca91089481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2304256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23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152128"/>
          </a:xfrm>
        </p:spPr>
        <p:txBody>
          <a:bodyPr/>
          <a:lstStyle/>
          <a:p>
            <a:pPr algn="l"/>
            <a:r>
              <a:rPr lang="uk-UA" dirty="0" smtClean="0"/>
              <a:t> </a:t>
            </a:r>
            <a:r>
              <a:rPr lang="uk-UA" dirty="0" smtClean="0"/>
              <a:t> Математична </a:t>
            </a:r>
            <a:r>
              <a:rPr lang="uk-UA" dirty="0" smtClean="0"/>
              <a:t>розминка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3400" y="2204864"/>
                <a:ext cx="7854696" cy="277627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uk-UA" sz="4000" dirty="0" smtClean="0">
                    <a:solidFill>
                      <a:srgbClr val="FF0000"/>
                    </a:solidFill>
                  </a:rPr>
                  <a:t>              ІІ.    Прочитай числа: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uk-UA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           </m:t>
                    </m:r>
                    <m:r>
                      <a:rPr lang="uk-UA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  </m:t>
                    </m:r>
                    <m:r>
                      <a:rPr lang="uk-UA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lang="uk-UA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4000" dirty="0" smtClean="0">
                    <a:solidFill>
                      <a:schemeClr val="bg1"/>
                    </a:solidFill>
                  </a:rPr>
                  <a:t>      </a:t>
                </a:r>
                <a:r>
                  <a:rPr lang="uk-UA" sz="4000" dirty="0">
                    <a:solidFill>
                      <a:prstClr val="black"/>
                    </a:solidFill>
                  </a:rPr>
                  <a:t>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-</a:t>
                </a:r>
                <a:r>
                  <a:rPr lang="uk-UA" sz="4000" dirty="0">
                    <a:solidFill>
                      <a:prstClr val="black"/>
                    </a:solidFill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4000" dirty="0">
                    <a:solidFill>
                      <a:prstClr val="black"/>
                    </a:solidFill>
                  </a:rPr>
                  <a:t> </a:t>
                </a:r>
                <a:r>
                  <a:rPr lang="ru-RU" sz="4000" dirty="0" smtClean="0">
                    <a:solidFill>
                      <a:schemeClr val="bg1"/>
                    </a:solidFill>
                  </a:rPr>
                  <a:t>  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6,001 </a:t>
                </a:r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 </a:t>
                </a:r>
              </a:p>
              <a:p>
                <a:pPr algn="l"/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-1,5            </a:t>
                </a:r>
                <a:r>
                  <a:rPr lang="ru-RU" sz="4000" dirty="0" smtClean="0">
                    <a:solidFill>
                      <a:schemeClr val="bg1"/>
                    </a:solidFill>
                  </a:rPr>
                  <a:t>7,42</a:t>
                </a:r>
                <a:r>
                  <a:rPr lang="ru-RU" sz="4000" dirty="0" smtClean="0">
                    <a:solidFill>
                      <a:prstClr val="black"/>
                    </a:solidFill>
                  </a:rPr>
                  <a:t>           0</a:t>
                </a:r>
                <a:r>
                  <a:rPr lang="ru-RU" sz="4000" dirty="0">
                    <a:solidFill>
                      <a:prstClr val="black"/>
                    </a:solidFill>
                  </a:rPr>
                  <a:t>,(3)</a:t>
                </a:r>
                <a:r>
                  <a:rPr lang="uk-UA" sz="4000" dirty="0">
                    <a:solidFill>
                      <a:prstClr val="black"/>
                    </a:solidFill>
                  </a:rPr>
                  <a:t> </a:t>
                </a:r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3400" y="2204864"/>
                <a:ext cx="7854696" cy="2776272"/>
              </a:xfrm>
              <a:blipFill rotWithShape="1">
                <a:blip r:embed="rId2"/>
                <a:stretch>
                  <a:fillRect t="-3956" b="-24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Users\User\Desktop\images-175x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57192"/>
            <a:ext cx="1666875" cy="160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8341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936104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        Знайди помилку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248472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</a:t>
            </a:r>
            <a:r>
              <a:rPr lang="uk-UA" sz="4000" dirty="0" smtClean="0">
                <a:solidFill>
                  <a:srgbClr val="FF0000"/>
                </a:solidFill>
              </a:rPr>
              <a:t>ІІІ.    </a:t>
            </a:r>
            <a:r>
              <a:rPr lang="uk-UA" sz="4000" dirty="0" smtClean="0">
                <a:solidFill>
                  <a:schemeClr val="bg1"/>
                </a:solidFill>
              </a:rPr>
              <a:t>10  : 4 = 5 : 2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5 : 6 = 7 : 8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         0,3 : 2 = 0,6 : 4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40962" name="Picture 2" descr="C:\Users\User\Desktop\3d6d189e6c719b0ef2e2ca91089481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2471019" cy="309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6337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936104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        Знайди помилку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248472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</a:t>
            </a:r>
            <a:r>
              <a:rPr lang="uk-UA" sz="4000" dirty="0" smtClean="0">
                <a:solidFill>
                  <a:srgbClr val="FF0000"/>
                </a:solidFill>
              </a:rPr>
              <a:t>І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    </a:t>
            </a:r>
            <a:r>
              <a:rPr lang="en-US" sz="4000" dirty="0">
                <a:solidFill>
                  <a:schemeClr val="bg1"/>
                </a:solidFill>
              </a:rPr>
              <a:t>6</a:t>
            </a:r>
            <a:r>
              <a:rPr lang="uk-UA" sz="4000" dirty="0" smtClean="0">
                <a:solidFill>
                  <a:schemeClr val="bg1"/>
                </a:solidFill>
              </a:rPr>
              <a:t>  : </a:t>
            </a:r>
            <a:r>
              <a:rPr lang="en-US" sz="4000" dirty="0" smtClean="0">
                <a:solidFill>
                  <a:schemeClr val="bg1"/>
                </a:solidFill>
              </a:rPr>
              <a:t>8</a:t>
            </a:r>
            <a:r>
              <a:rPr lang="uk-UA" sz="4000" dirty="0" smtClean="0">
                <a:solidFill>
                  <a:schemeClr val="bg1"/>
                </a:solidFill>
              </a:rPr>
              <a:t> = </a:t>
            </a:r>
            <a:r>
              <a:rPr lang="en-US" sz="4000" dirty="0" smtClean="0">
                <a:solidFill>
                  <a:schemeClr val="bg1"/>
                </a:solidFill>
              </a:rPr>
              <a:t>2</a:t>
            </a:r>
            <a:r>
              <a:rPr lang="uk-UA" sz="4000" dirty="0" smtClean="0">
                <a:solidFill>
                  <a:schemeClr val="bg1"/>
                </a:solidFill>
              </a:rPr>
              <a:t> : </a:t>
            </a:r>
            <a:r>
              <a:rPr lang="en-US" sz="4000" dirty="0" smtClean="0">
                <a:solidFill>
                  <a:schemeClr val="bg1"/>
                </a:solidFill>
              </a:rPr>
              <a:t>4</a:t>
            </a:r>
            <a:endParaRPr lang="uk-UA" sz="4000" dirty="0" smtClean="0">
              <a:solidFill>
                <a:schemeClr val="bg1"/>
              </a:solidFill>
            </a:endParaRP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</a:t>
            </a:r>
            <a:r>
              <a:rPr lang="en-US" sz="4000" dirty="0" smtClean="0">
                <a:solidFill>
                  <a:schemeClr val="bg1"/>
                </a:solidFill>
              </a:rPr>
              <a:t>7</a:t>
            </a:r>
            <a:r>
              <a:rPr lang="uk-UA" sz="4000" dirty="0" smtClean="0">
                <a:solidFill>
                  <a:schemeClr val="bg1"/>
                </a:solidFill>
              </a:rPr>
              <a:t> : </a:t>
            </a:r>
            <a:r>
              <a:rPr lang="en-US" sz="4000" dirty="0" smtClean="0">
                <a:solidFill>
                  <a:schemeClr val="bg1"/>
                </a:solidFill>
              </a:rPr>
              <a:t>3</a:t>
            </a:r>
            <a:r>
              <a:rPr lang="uk-UA" sz="4000" dirty="0" smtClean="0">
                <a:solidFill>
                  <a:schemeClr val="bg1"/>
                </a:solidFill>
              </a:rPr>
              <a:t> = </a:t>
            </a:r>
            <a:r>
              <a:rPr lang="en-US" sz="4000" dirty="0" smtClean="0">
                <a:solidFill>
                  <a:schemeClr val="bg1"/>
                </a:solidFill>
              </a:rPr>
              <a:t>14</a:t>
            </a:r>
            <a:r>
              <a:rPr lang="uk-UA" sz="4000" dirty="0" smtClean="0">
                <a:solidFill>
                  <a:schemeClr val="bg1"/>
                </a:solidFill>
              </a:rPr>
              <a:t> : </a:t>
            </a:r>
            <a:r>
              <a:rPr lang="en-US" sz="4000" dirty="0" smtClean="0">
                <a:solidFill>
                  <a:schemeClr val="bg1"/>
                </a:solidFill>
              </a:rPr>
              <a:t>6</a:t>
            </a:r>
            <a:endParaRPr lang="uk-UA" sz="4000" dirty="0" smtClean="0">
              <a:solidFill>
                <a:schemeClr val="bg1"/>
              </a:solidFill>
            </a:endParaRP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      0,</a:t>
            </a:r>
            <a:r>
              <a:rPr lang="en-US" sz="4000" dirty="0" smtClean="0">
                <a:solidFill>
                  <a:schemeClr val="bg1"/>
                </a:solidFill>
              </a:rPr>
              <a:t>4</a:t>
            </a:r>
            <a:r>
              <a:rPr lang="uk-UA" sz="4000" dirty="0" smtClean="0">
                <a:solidFill>
                  <a:schemeClr val="bg1"/>
                </a:solidFill>
              </a:rPr>
              <a:t> : </a:t>
            </a:r>
            <a:r>
              <a:rPr lang="en-US" sz="4000" dirty="0" smtClean="0">
                <a:solidFill>
                  <a:schemeClr val="bg1"/>
                </a:solidFill>
              </a:rPr>
              <a:t>5</a:t>
            </a:r>
            <a:r>
              <a:rPr lang="uk-UA" sz="4000" dirty="0" smtClean="0">
                <a:solidFill>
                  <a:schemeClr val="bg1"/>
                </a:solidFill>
              </a:rPr>
              <a:t> = 0,</a:t>
            </a:r>
            <a:r>
              <a:rPr lang="en-US" sz="4000" dirty="0" smtClean="0">
                <a:solidFill>
                  <a:schemeClr val="bg1"/>
                </a:solidFill>
              </a:rPr>
              <a:t>2</a:t>
            </a:r>
            <a:r>
              <a:rPr lang="uk-UA" sz="4000" dirty="0" smtClean="0">
                <a:solidFill>
                  <a:schemeClr val="bg1"/>
                </a:solidFill>
              </a:rPr>
              <a:t> : </a:t>
            </a:r>
            <a:r>
              <a:rPr lang="en-US" sz="4000" dirty="0" smtClean="0">
                <a:solidFill>
                  <a:schemeClr val="bg1"/>
                </a:solidFill>
              </a:rPr>
              <a:t>2</a:t>
            </a:r>
            <a:r>
              <a:rPr lang="uk-UA" sz="4000" dirty="0" smtClean="0">
                <a:solidFill>
                  <a:schemeClr val="bg1"/>
                </a:solidFill>
              </a:rPr>
              <a:t>,5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41986" name="Picture 2" descr="C:\Users\User\Desktop\3d6d189e6c719b0ef2e2ca91089481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2286546" cy="307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8632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936104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        Знайди помилку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248472"/>
          </a:xfrm>
        </p:spPr>
        <p:txBody>
          <a:bodyPr>
            <a:normAutofit/>
          </a:bodyPr>
          <a:lstStyle/>
          <a:p>
            <a:pPr algn="l"/>
            <a:r>
              <a:rPr lang="uk-UA" sz="4000" dirty="0" smtClean="0">
                <a:solidFill>
                  <a:schemeClr val="bg1"/>
                </a:solidFill>
              </a:rPr>
              <a:t>      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V</a:t>
            </a:r>
            <a:r>
              <a:rPr lang="uk-UA" sz="4000" dirty="0" smtClean="0">
                <a:solidFill>
                  <a:srgbClr val="FF0000"/>
                </a:solidFill>
              </a:rPr>
              <a:t>.    </a:t>
            </a:r>
            <a:r>
              <a:rPr lang="uk-UA" sz="4000" dirty="0" smtClean="0">
                <a:solidFill>
                  <a:schemeClr val="bg1"/>
                </a:solidFill>
              </a:rPr>
              <a:t>3  : </a:t>
            </a:r>
            <a:r>
              <a:rPr lang="uk-UA" sz="4000" dirty="0">
                <a:solidFill>
                  <a:schemeClr val="bg1"/>
                </a:solidFill>
              </a:rPr>
              <a:t>5</a:t>
            </a:r>
            <a:r>
              <a:rPr lang="uk-UA" sz="4000" dirty="0" smtClean="0">
                <a:solidFill>
                  <a:schemeClr val="bg1"/>
                </a:solidFill>
              </a:rPr>
              <a:t> = </a:t>
            </a:r>
            <a:r>
              <a:rPr lang="uk-UA" sz="4000" dirty="0">
                <a:solidFill>
                  <a:schemeClr val="bg1"/>
                </a:solidFill>
              </a:rPr>
              <a:t>7</a:t>
            </a:r>
            <a:r>
              <a:rPr lang="uk-UA" sz="4000" dirty="0" smtClean="0">
                <a:solidFill>
                  <a:schemeClr val="bg1"/>
                </a:solidFill>
              </a:rPr>
              <a:t> : </a:t>
            </a:r>
            <a:r>
              <a:rPr lang="uk-UA" sz="4000" dirty="0">
                <a:solidFill>
                  <a:schemeClr val="bg1"/>
                </a:solidFill>
              </a:rPr>
              <a:t>9</a:t>
            </a:r>
            <a:endParaRPr lang="uk-UA" sz="4000" dirty="0" smtClean="0">
              <a:solidFill>
                <a:schemeClr val="bg1"/>
              </a:solidFill>
            </a:endParaRP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0,5 : </a:t>
            </a:r>
            <a:r>
              <a:rPr lang="uk-UA" sz="4000" dirty="0">
                <a:solidFill>
                  <a:schemeClr val="bg1"/>
                </a:solidFill>
              </a:rPr>
              <a:t>2</a:t>
            </a:r>
            <a:r>
              <a:rPr lang="uk-UA" sz="4000" dirty="0" smtClean="0">
                <a:solidFill>
                  <a:schemeClr val="bg1"/>
                </a:solidFill>
              </a:rPr>
              <a:t> = 0,1 : </a:t>
            </a:r>
            <a:r>
              <a:rPr lang="uk-UA" sz="4000" dirty="0">
                <a:solidFill>
                  <a:schemeClr val="bg1"/>
                </a:solidFill>
              </a:rPr>
              <a:t>4</a:t>
            </a:r>
            <a:endParaRPr lang="uk-UA" sz="4000" dirty="0" smtClean="0">
              <a:solidFill>
                <a:schemeClr val="bg1"/>
              </a:solidFill>
            </a:endParaRP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</a:t>
            </a:r>
          </a:p>
          <a:p>
            <a:pPr algn="l"/>
            <a:r>
              <a:rPr lang="uk-UA" sz="4000" dirty="0">
                <a:solidFill>
                  <a:schemeClr val="bg1"/>
                </a:solidFill>
              </a:rPr>
              <a:t> </a:t>
            </a:r>
            <a:r>
              <a:rPr lang="uk-UA" sz="4000" dirty="0" smtClean="0">
                <a:solidFill>
                  <a:schemeClr val="bg1"/>
                </a:solidFill>
              </a:rPr>
              <a:t>                            8 : </a:t>
            </a:r>
            <a:r>
              <a:rPr lang="uk-UA" sz="4000" dirty="0">
                <a:solidFill>
                  <a:schemeClr val="bg1"/>
                </a:solidFill>
              </a:rPr>
              <a:t>3</a:t>
            </a:r>
            <a:r>
              <a:rPr lang="uk-UA" sz="4000" dirty="0" smtClean="0">
                <a:solidFill>
                  <a:schemeClr val="bg1"/>
                </a:solidFill>
              </a:rPr>
              <a:t> = 16 : </a:t>
            </a:r>
            <a:r>
              <a:rPr lang="uk-UA" sz="4000" dirty="0">
                <a:solidFill>
                  <a:schemeClr val="bg1"/>
                </a:solidFill>
              </a:rPr>
              <a:t>6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43010" name="Picture 2" descr="C:\Users\User\Desktop\3d6d189e6c719b0ef2e2ca91089481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501008"/>
            <a:ext cx="2312963" cy="308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3169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864096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           Відгадай слово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854696" cy="5328592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rgbClr val="FF0000"/>
                </a:solidFill>
              </a:rPr>
              <a:t>Прізвище відомого математика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577937"/>
              </p:ext>
            </p:extLst>
          </p:nvPr>
        </p:nvGraphicFramePr>
        <p:xfrm>
          <a:off x="33933" y="1412776"/>
          <a:ext cx="9036496" cy="5589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окумент" r:id="rId3" imgW="9410206" imgH="4971814" progId="Word.Document.12">
                  <p:embed/>
                </p:oleObj>
              </mc:Choice>
              <mc:Fallback>
                <p:oleObj name="Документ" r:id="rId3" imgW="9410206" imgH="49718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933" y="1412776"/>
                        <a:ext cx="9036496" cy="5589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64407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«Велич людини – в її </a:t>
            </a:r>
            <a:br>
              <a:rPr lang="uk-UA" sz="6000" dirty="0" smtClean="0"/>
            </a:br>
            <a:r>
              <a:rPr lang="uk-UA" sz="6000" dirty="0" smtClean="0"/>
              <a:t>здатності мислити»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17032"/>
            <a:ext cx="7854696" cy="792088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Б.Паскаль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1" name="Picture 3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077072"/>
            <a:ext cx="183832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59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152128"/>
          </a:xfrm>
        </p:spPr>
        <p:txBody>
          <a:bodyPr/>
          <a:lstStyle/>
          <a:p>
            <a:pPr algn="l"/>
            <a:r>
              <a:rPr lang="uk-UA" dirty="0" smtClean="0"/>
              <a:t> Математична розминка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277627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uk-UA" sz="4000" dirty="0" smtClean="0">
                    <a:solidFill>
                      <a:srgbClr val="FF0000"/>
                    </a:solidFill>
                  </a:rPr>
                  <a:t>             ІІІ.    Прочитай числа:</a:t>
                </a:r>
              </a:p>
              <a:p>
                <a:pPr algn="l"/>
                <a:r>
                  <a:rPr lang="uk-UA" sz="4000" dirty="0" smtClean="0">
                    <a:solidFill>
                      <a:prstClr val="black"/>
                    </a:solidFill>
                  </a:rPr>
                  <a:t> 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sz="4000" dirty="0">
                        <a:solidFill>
                          <a:prstClr val="black"/>
                        </a:solidFill>
                      </a:rPr>
                      <m:t>−9</m:t>
                    </m:r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8</m:t>
                        </m:r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11</m:t>
                        </m:r>
                      </m:den>
                    </m:f>
                    <m:r>
                      <m:rPr>
                        <m:nor/>
                      </m:rPr>
                      <a:rPr lang="uk-UA" sz="4000" b="0" i="0" smtClean="0">
                        <a:solidFill>
                          <a:prstClr val="black"/>
                        </a:solidFill>
                        <a:latin typeface="Cambria Math"/>
                      </a:rPr>
                      <m:t>              </m:t>
                    </m:r>
                    <m:r>
                      <m:rPr>
                        <m:nor/>
                      </m:rPr>
                      <a:rPr lang="uk-UA" sz="4000" dirty="0">
                        <a:solidFill>
                          <a:prstClr val="black"/>
                        </a:solidFill>
                      </a:rPr>
                      <m:t>1,05</m:t>
                    </m:r>
                    <m:r>
                      <m:rPr>
                        <m:nor/>
                      </m:rPr>
                      <a:rPr lang="uk-UA" sz="4000" b="0" i="0" dirty="0" smtClean="0">
                        <a:solidFill>
                          <a:prstClr val="black"/>
                        </a:solidFill>
                      </a:rPr>
                      <m:t>            </m:t>
                    </m:r>
                    <m:f>
                      <m:fPr>
                        <m:ctrlPr>
                          <a:rPr lang="uk-UA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uk-UA" sz="4000" dirty="0" smtClean="0">
                  <a:solidFill>
                    <a:schemeClr val="bg1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 smtClean="0">
                    <a:solidFill>
                      <a:schemeClr val="bg1"/>
                    </a:solidFill>
                  </a:rPr>
                  <a:t>  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</a:t>
                </a:r>
                <a:r>
                  <a:rPr lang="ru-RU" sz="4000" dirty="0" smtClean="0">
                    <a:solidFill>
                      <a:prstClr val="black"/>
                    </a:solidFill>
                  </a:rPr>
                  <a:t>1</a:t>
                </a:r>
                <a:r>
                  <a:rPr lang="ru-RU" sz="4000" dirty="0">
                    <a:solidFill>
                      <a:prstClr val="black"/>
                    </a:solidFill>
                  </a:rPr>
                  <a:t>,(4)</a:t>
                </a:r>
                <a:r>
                  <a:rPr lang="uk-UA" sz="4000" dirty="0">
                    <a:solidFill>
                      <a:prstClr val="black"/>
                    </a:solidFill>
                  </a:rPr>
                  <a:t> </a:t>
                </a:r>
                <a:r>
                  <a:rPr lang="ru-RU" sz="4000" dirty="0" smtClean="0">
                    <a:solidFill>
                      <a:prstClr val="black"/>
                    </a:solidFill>
                  </a:rPr>
                  <a:t>  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-7,6          </a:t>
                </a:r>
                <a:r>
                  <a:rPr lang="ru-RU" sz="4000" dirty="0" smtClean="0">
                    <a:solidFill>
                      <a:schemeClr val="bg1"/>
                    </a:solidFill>
                  </a:rPr>
                  <a:t>5,424</a:t>
                </a:r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2776272"/>
              </a:xfrm>
              <a:blipFill rotWithShape="1">
                <a:blip r:embed="rId2"/>
                <a:stretch>
                  <a:fillRect t="-3956" b="-24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C:\Users\User\Desktop\images-175x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10" y="5085184"/>
            <a:ext cx="16668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31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152128"/>
          </a:xfrm>
        </p:spPr>
        <p:txBody>
          <a:bodyPr/>
          <a:lstStyle/>
          <a:p>
            <a:pPr algn="l"/>
            <a:r>
              <a:rPr lang="uk-UA" dirty="0" smtClean="0"/>
              <a:t> </a:t>
            </a:r>
            <a:r>
              <a:rPr lang="uk-UA" dirty="0" smtClean="0"/>
              <a:t>Математична </a:t>
            </a:r>
            <a:r>
              <a:rPr lang="uk-UA" dirty="0" smtClean="0"/>
              <a:t>розминка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277627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uk-UA" sz="4000" dirty="0" smtClean="0">
                    <a:solidFill>
                      <a:srgbClr val="FF0000"/>
                    </a:solidFill>
                  </a:rPr>
                  <a:t>             І</a:t>
                </a:r>
                <a:r>
                  <a:rPr lang="en-US" sz="4000" dirty="0" smtClean="0">
                    <a:solidFill>
                      <a:srgbClr val="FF0000"/>
                    </a:solidFill>
                  </a:rPr>
                  <a:t>V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.    Прочитай числа:</a:t>
                </a:r>
              </a:p>
              <a:p>
                <a:pPr algn="l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sz="4000" b="0" i="0" smtClean="0">
                        <a:solidFill>
                          <a:prstClr val="black"/>
                        </a:solidFill>
                        <a:latin typeface="Cambria Math"/>
                      </a:rPr>
                      <m:t>             </m:t>
                    </m:r>
                    <m:r>
                      <m:rPr>
                        <m:nor/>
                      </m:rPr>
                      <a:rPr lang="uk-UA" sz="4000" b="0" i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m:rPr>
                        <m:nor/>
                      </m:rPr>
                      <a:rPr lang="uk-UA" sz="40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4000" b="0" i="0" smtClean="0">
                        <a:solidFill>
                          <a:prstClr val="black"/>
                        </a:solidFill>
                        <a:latin typeface="Cambria Math"/>
                      </a:rPr>
                      <m:t>5</m:t>
                    </m:r>
                    <m:r>
                      <m:rPr>
                        <m:nor/>
                      </m:rPr>
                      <a:rPr lang="uk-UA" sz="4000" dirty="0">
                        <a:solidFill>
                          <a:prstClr val="black"/>
                        </a:solidFill>
                      </a:rPr>
                      <m:t>,0</m:t>
                    </m:r>
                    <m:r>
                      <m:rPr>
                        <m:nor/>
                      </m:rPr>
                      <a:rPr lang="en-US" sz="4000" b="0" i="0" dirty="0" smtClean="0">
                        <a:solidFill>
                          <a:prstClr val="black"/>
                        </a:solidFill>
                      </a:rPr>
                      <m:t>07</m:t>
                    </m:r>
                    <m:r>
                      <m:rPr>
                        <m:nor/>
                      </m:rPr>
                      <a:rPr lang="uk-UA" sz="4000" b="0" i="0" dirty="0" smtClean="0">
                        <a:solidFill>
                          <a:prstClr val="black"/>
                        </a:solidFill>
                      </a:rPr>
                      <m:t>        </m:t>
                    </m:r>
                    <m:r>
                      <m:rPr>
                        <m:nor/>
                      </m:rPr>
                      <a:rPr lang="en-US" sz="4000" dirty="0">
                        <a:solidFill>
                          <a:prstClr val="black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ru-RU" sz="4000" dirty="0">
                        <a:solidFill>
                          <a:prstClr val="black"/>
                        </a:solidFill>
                      </a:rPr>
                      <m:t>,(</m:t>
                    </m:r>
                    <m:r>
                      <m:rPr>
                        <m:nor/>
                      </m:rPr>
                      <a:rPr lang="en-US" sz="4000" dirty="0">
                        <a:solidFill>
                          <a:prstClr val="black"/>
                        </a:solidFill>
                      </a:rPr>
                      <m:t>5</m:t>
                    </m:r>
                    <m:r>
                      <m:rPr>
                        <m:nor/>
                      </m:rPr>
                      <a:rPr lang="ru-RU" sz="4000" dirty="0">
                        <a:solidFill>
                          <a:prstClr val="black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uk-UA" sz="4000" b="0" i="0" dirty="0" smtClean="0">
                        <a:solidFill>
                          <a:prstClr val="black"/>
                        </a:solidFill>
                      </a:rPr>
                      <m:t>         </m:t>
                    </m:r>
                    <m:r>
                      <m:rPr>
                        <m:nor/>
                      </m:rPr>
                      <a:rPr lang="uk-UA" sz="4000" dirty="0">
                        <a:solidFill>
                          <a:prstClr val="black"/>
                        </a:solidFill>
                      </a:rPr>
                      <m:t>−</m:t>
                    </m:r>
                    <m:r>
                      <a:rPr lang="en-US" sz="4000" i="1" dirty="0">
                        <a:solidFill>
                          <a:prstClr val="black"/>
                        </a:solidFill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uk-UA" sz="400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 smtClean="0">
                    <a:solidFill>
                      <a:schemeClr val="bg1"/>
                    </a:solidFill>
                  </a:rPr>
                  <a:t>             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>
                    <a:solidFill>
                      <a:schemeClr val="bg1"/>
                    </a:solidFill>
                  </a:rPr>
                  <a:t>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    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uk-UA" sz="4000" dirty="0" smtClean="0">
                    <a:solidFill>
                      <a:schemeClr val="bg1"/>
                    </a:solidFill>
                  </a:rPr>
                  <a:t>            -</a:t>
                </a:r>
                <a:r>
                  <a:rPr lang="en-US" sz="4000" dirty="0" smtClean="0">
                    <a:solidFill>
                      <a:schemeClr val="bg1"/>
                    </a:solidFill>
                  </a:rPr>
                  <a:t>8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,</a:t>
                </a:r>
                <a:r>
                  <a:rPr lang="en-US" sz="4000" dirty="0" smtClean="0">
                    <a:solidFill>
                      <a:schemeClr val="bg1"/>
                    </a:solidFill>
                  </a:rPr>
                  <a:t>31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           </a:t>
                </a:r>
                <a:r>
                  <a:rPr lang="en-US" sz="4000" dirty="0" smtClean="0">
                    <a:solidFill>
                      <a:schemeClr val="bg1"/>
                    </a:solidFill>
                  </a:rPr>
                  <a:t>0</a:t>
                </a:r>
                <a:r>
                  <a:rPr lang="uk-UA" sz="4000" dirty="0" smtClean="0">
                    <a:solidFill>
                      <a:schemeClr val="bg1"/>
                    </a:solidFill>
                  </a:rPr>
                  <a:t>,6</a:t>
                </a:r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2776272"/>
              </a:xfrm>
              <a:blipFill rotWithShape="1">
                <a:blip r:embed="rId2"/>
                <a:stretch>
                  <a:fillRect t="-3956" b="-3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C:\Users\User\Desktop\images-175x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19700"/>
            <a:ext cx="1666876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83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152128"/>
          </a:xfrm>
        </p:spPr>
        <p:txBody>
          <a:bodyPr/>
          <a:lstStyle/>
          <a:p>
            <a:pPr algn="l"/>
            <a:r>
              <a:rPr lang="uk-UA" dirty="0" smtClean="0"/>
              <a:t> </a:t>
            </a:r>
            <a:r>
              <a:rPr lang="uk-UA" dirty="0" smtClean="0"/>
              <a:t> Математична </a:t>
            </a:r>
            <a:r>
              <a:rPr lang="uk-UA" dirty="0" smtClean="0"/>
              <a:t>розминка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277627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uk-UA" sz="3200" dirty="0" smtClean="0">
                    <a:solidFill>
                      <a:srgbClr val="FF0000"/>
                    </a:solidFill>
                  </a:rPr>
                  <a:t>                </a:t>
                </a:r>
                <a:r>
                  <a:rPr lang="en-US" sz="4000" dirty="0" smtClean="0">
                    <a:solidFill>
                      <a:srgbClr val="FF0000"/>
                    </a:solidFill>
                  </a:rPr>
                  <a:t>V</a:t>
                </a:r>
                <a:r>
                  <a:rPr lang="uk-UA" sz="4000" dirty="0" smtClean="0">
                    <a:solidFill>
                      <a:srgbClr val="FF0000"/>
                    </a:solidFill>
                  </a:rPr>
                  <a:t>.    Прочитай числа:</a:t>
                </a: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 smtClean="0">
                    <a:solidFill>
                      <a:prstClr val="black"/>
                    </a:solidFill>
                  </a:rPr>
                  <a:t>      </a:t>
                </a:r>
                <a:r>
                  <a:rPr lang="uk-UA" sz="4000" dirty="0">
                    <a:solidFill>
                      <a:prstClr val="black"/>
                    </a:solidFill>
                  </a:rPr>
                  <a:t>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</a:t>
                </a:r>
                <a:r>
                  <a:rPr lang="ru-RU" sz="4000" dirty="0" smtClean="0">
                    <a:solidFill>
                      <a:prstClr val="black"/>
                    </a:solidFill>
                  </a:rPr>
                  <a:t>0</a:t>
                </a:r>
                <a:r>
                  <a:rPr lang="ru-RU" sz="4000" dirty="0">
                    <a:solidFill>
                      <a:prstClr val="black"/>
                    </a:solidFill>
                  </a:rPr>
                  <a:t>,(6</a:t>
                </a:r>
                <a:r>
                  <a:rPr lang="ru-RU" sz="4000" dirty="0" smtClean="0">
                    <a:solidFill>
                      <a:prstClr val="black"/>
                    </a:solidFill>
                  </a:rPr>
                  <a:t>)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4000" dirty="0" smtClean="0">
                    <a:solidFill>
                      <a:prstClr val="black"/>
                    </a:solidFill>
                  </a:rPr>
                  <a:t>1,25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sz="4000" dirty="0">
                        <a:solidFill>
                          <a:prstClr val="black"/>
                        </a:solidFill>
                      </a:rPr>
                      <m:t>−</m:t>
                    </m:r>
                    <m:r>
                      <a:rPr lang="uk-UA" sz="4000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3</m:t>
                    </m:r>
                    <m:f>
                      <m:fPr>
                        <m:ctrlPr>
                          <a:rPr lang="uk-UA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6 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  <m:r>
                      <m:rPr>
                        <m:nor/>
                      </m:rPr>
                      <a:rPr lang="uk-UA" sz="4000" b="0" i="0" smtClean="0">
                        <a:solidFill>
                          <a:prstClr val="black"/>
                        </a:solidFill>
                        <a:latin typeface="Cambria Math"/>
                      </a:rPr>
                      <m:t>      </m:t>
                    </m:r>
                  </m:oMath>
                </a14:m>
                <a:endParaRPr lang="uk-UA" sz="4000" b="0" i="0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4000" dirty="0" smtClean="0">
                    <a:solidFill>
                      <a:prstClr val="black"/>
                    </a:solidFill>
                  </a:rPr>
                  <a:t>               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-</a:t>
                </a:r>
                <a:r>
                  <a:rPr lang="uk-UA" sz="4000" dirty="0" smtClean="0">
                    <a:solidFill>
                      <a:prstClr val="black"/>
                    </a:solidFill>
                  </a:rPr>
                  <a:t>2,1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sz="4000" dirty="0">
                        <a:solidFill>
                          <a:prstClr val="black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uk-UA" sz="4000" b="0" i="0" dirty="0" smtClean="0">
                        <a:solidFill>
                          <a:prstClr val="black"/>
                        </a:solidFill>
                      </a:rPr>
                      <m:t>0</m:t>
                    </m:r>
                    <m:r>
                      <m:rPr>
                        <m:nor/>
                      </m:rPr>
                      <a:rPr lang="uk-UA" sz="4000" dirty="0">
                        <a:solidFill>
                          <a:prstClr val="black"/>
                        </a:solidFill>
                      </a:rPr>
                      <m:t>,</m:t>
                    </m:r>
                    <m:r>
                      <m:rPr>
                        <m:nor/>
                      </m:rPr>
                      <a:rPr lang="uk-UA" sz="4000" b="0" i="0" dirty="0" smtClean="0">
                        <a:solidFill>
                          <a:prstClr val="black"/>
                        </a:solidFill>
                      </a:rPr>
                      <m:t>03             </m:t>
                    </m:r>
                    <m:f>
                      <m:fPr>
                        <m:ctrlPr>
                          <a:rPr lang="uk-UA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uk-UA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uk-UA" sz="4000" dirty="0" smtClean="0">
                  <a:solidFill>
                    <a:schemeClr val="bg1"/>
                  </a:solidFill>
                </a:endParaRPr>
              </a:p>
              <a:p>
                <a:pPr lvl="0" algn="l">
                  <a:buClr>
                    <a:srgbClr val="E7BC29"/>
                  </a:buClr>
                </a:pPr>
                <a:r>
                  <a:rPr lang="uk-UA" sz="3200" dirty="0">
                    <a:solidFill>
                      <a:schemeClr val="bg1"/>
                    </a:solidFill>
                  </a:rPr>
                  <a:t> </a:t>
                </a:r>
                <a:r>
                  <a:rPr lang="uk-UA" sz="3200" dirty="0" smtClean="0">
                    <a:solidFill>
                      <a:schemeClr val="bg1"/>
                    </a:solidFill>
                  </a:rPr>
                  <a:t>      </a:t>
                </a: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39552" y="2204864"/>
                <a:ext cx="7854696" cy="2776272"/>
              </a:xfrm>
              <a:blipFill rotWithShape="1">
                <a:blip r:embed="rId2"/>
                <a:stretch>
                  <a:fillRect t="-3956" b="-270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C:\Users\User\Desktop\images-175x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12383"/>
            <a:ext cx="1666876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125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«Цілі» сусіди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854696" cy="3456384"/>
          </a:xfrm>
        </p:spPr>
        <p:txBody>
          <a:bodyPr/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І.       </a:t>
            </a:r>
            <a:r>
              <a:rPr lang="uk-UA" sz="4400" dirty="0" smtClean="0">
                <a:solidFill>
                  <a:schemeClr val="bg1"/>
                </a:solidFill>
              </a:rPr>
              <a:t>…   -12,5 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…    579  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…    99,1  …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User\Desktop\matematik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581128"/>
            <a:ext cx="4680520" cy="224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585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121296"/>
          </a:xfrm>
        </p:spPr>
        <p:txBody>
          <a:bodyPr/>
          <a:lstStyle/>
          <a:p>
            <a:pPr algn="l"/>
            <a:r>
              <a:rPr lang="uk-UA" dirty="0" smtClean="0"/>
              <a:t>    «Цілі» сусіди чисел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854696" cy="3456384"/>
          </a:xfrm>
        </p:spPr>
        <p:txBody>
          <a:bodyPr/>
          <a:lstStyle/>
          <a:p>
            <a:pPr algn="l"/>
            <a:r>
              <a:rPr lang="uk-UA" sz="4000" dirty="0" smtClean="0">
                <a:solidFill>
                  <a:srgbClr val="FF0000"/>
                </a:solidFill>
              </a:rPr>
              <a:t>         ІІ</a:t>
            </a:r>
            <a:r>
              <a:rPr lang="uk-UA" sz="4400" dirty="0" smtClean="0">
                <a:solidFill>
                  <a:srgbClr val="FF0000"/>
                </a:solidFill>
              </a:rPr>
              <a:t>.       </a:t>
            </a:r>
            <a:r>
              <a:rPr lang="uk-UA" sz="4400" dirty="0" smtClean="0">
                <a:solidFill>
                  <a:schemeClr val="bg1"/>
                </a:solidFill>
              </a:rPr>
              <a:t>…   64,7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…    355  …</a:t>
            </a:r>
          </a:p>
          <a:p>
            <a:pPr algn="l"/>
            <a:r>
              <a:rPr lang="uk-UA" sz="4400" dirty="0">
                <a:solidFill>
                  <a:schemeClr val="bg1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                  …   -16,2  …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9218" name="Picture 2" descr="C:\Users\User\Desktop\matematik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841" y="4581128"/>
            <a:ext cx="4789423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995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1120</Words>
  <Application>Microsoft Office PowerPoint</Application>
  <PresentationFormat>Экран (4:3)</PresentationFormat>
  <Paragraphs>225</Paragraphs>
  <Slides>44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Поток</vt:lpstr>
      <vt:lpstr>Документ</vt:lpstr>
      <vt:lpstr>              Турнір         усного  рахунку</vt:lpstr>
      <vt:lpstr>   Не достатньо лише мати добрий розум, головне – це раціонально застосовувати його.</vt:lpstr>
      <vt:lpstr>  Математична розминка </vt:lpstr>
      <vt:lpstr>  Математична розминка</vt:lpstr>
      <vt:lpstr> Математична розминка</vt:lpstr>
      <vt:lpstr> Математична розминка</vt:lpstr>
      <vt:lpstr>  Математична розминка</vt:lpstr>
      <vt:lpstr>    «Цілі» сусіди чисел</vt:lpstr>
      <vt:lpstr>    «Цілі» сусіди чисел</vt:lpstr>
      <vt:lpstr>    «Цілі» сусіди чисел</vt:lpstr>
      <vt:lpstr>    «Цілі» сусіди чисел</vt:lpstr>
      <vt:lpstr>    «Цілі» сусіди чисел</vt:lpstr>
      <vt:lpstr>   «Порядок зростання»</vt:lpstr>
      <vt:lpstr>   «Порядок зростання»</vt:lpstr>
      <vt:lpstr>   «Порядок зростання»</vt:lpstr>
      <vt:lpstr>   «Порядок зростання»</vt:lpstr>
      <vt:lpstr>   «Порядок зростання»</vt:lpstr>
      <vt:lpstr>          «Сума цифр 18»</vt:lpstr>
      <vt:lpstr>          «Сума цифр 17»</vt:lpstr>
      <vt:lpstr>          «Сума цифр 15»</vt:lpstr>
      <vt:lpstr>          «Сума цифр 19»</vt:lpstr>
      <vt:lpstr>          «Сума цифр 16»</vt:lpstr>
      <vt:lpstr>           Усний диктант</vt:lpstr>
      <vt:lpstr>           Усний диктант</vt:lpstr>
      <vt:lpstr>           Усний диктант</vt:lpstr>
      <vt:lpstr>           Усний диктант</vt:lpstr>
      <vt:lpstr>           Усний диктант</vt:lpstr>
      <vt:lpstr>       Порівняйте числа</vt:lpstr>
      <vt:lpstr>       Порівняйте числа</vt:lpstr>
      <vt:lpstr>       Порівняйте числа</vt:lpstr>
      <vt:lpstr>       Порівняйте числа</vt:lpstr>
      <vt:lpstr>       Порівняйте числа</vt:lpstr>
      <vt:lpstr>           Математичний              «ланцюжок»</vt:lpstr>
      <vt:lpstr>           Математичний              «ланцюжок»</vt:lpstr>
      <vt:lpstr>           Математичний              «ланцюжок»</vt:lpstr>
      <vt:lpstr>           Математичний              «ланцюжок»</vt:lpstr>
      <vt:lpstr>           Математичний              «ланцюжок»</vt:lpstr>
      <vt:lpstr>        Знайди помилку</vt:lpstr>
      <vt:lpstr>        Знайди помилку</vt:lpstr>
      <vt:lpstr>        Знайди помилку</vt:lpstr>
      <vt:lpstr>        Знайди помилку</vt:lpstr>
      <vt:lpstr>        Знайди помилку</vt:lpstr>
      <vt:lpstr>           Відгадай слово</vt:lpstr>
      <vt:lpstr>«Велич людини – в її  здатності мислити»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Турнір усного рахунку</dc:title>
  <dc:creator>User</dc:creator>
  <cp:lastModifiedBy>User</cp:lastModifiedBy>
  <cp:revision>27</cp:revision>
  <dcterms:created xsi:type="dcterms:W3CDTF">2014-02-02T04:43:59Z</dcterms:created>
  <dcterms:modified xsi:type="dcterms:W3CDTF">2014-02-05T08:07:04Z</dcterms:modified>
</cp:coreProperties>
</file>