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8F2BEB-21DC-4743-8EEA-0E59C3B677AE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406640" cy="2186564"/>
          </a:xfrm>
        </p:spPr>
        <p:txBody>
          <a:bodyPr>
            <a:noAutofit/>
          </a:bodyPr>
          <a:lstStyle/>
          <a:p>
            <a:pPr algn="ctr"/>
            <a:r>
              <a:rPr lang="uk-UA" sz="9600" b="1" dirty="0" smtClean="0">
                <a:latin typeface="Acquest Script" pitchFamily="2" charset="0"/>
              </a:rPr>
              <a:t>Жінки в житті Й.В. Гете</a:t>
            </a:r>
            <a:endParaRPr lang="ru-RU" sz="9600" b="1" dirty="0">
              <a:latin typeface="Acquest 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4786322"/>
            <a:ext cx="740664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415383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29256" y="642918"/>
            <a:ext cx="32146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Марианна </a:t>
            </a:r>
            <a:r>
              <a:rPr lang="ru-RU" b="1" dirty="0" err="1" smtClean="0"/>
              <a:t>Виллемер</a:t>
            </a:r>
            <a:endParaRPr lang="ru-RU" b="1" dirty="0" smtClean="0"/>
          </a:p>
          <a:p>
            <a:pPr algn="ctr"/>
            <a:r>
              <a:rPr lang="ru-RU" b="1" dirty="0" smtClean="0"/>
              <a:t>В юности — актриса и танцовщица, эта очаровательная, остроумная, веселая женщина не могла не привлечь внимание Гёте. Любовная переписка с ней легла в основу стихотворного сборника «Западно-восточный диван». Мужу </a:t>
            </a:r>
            <a:r>
              <a:rPr lang="ru-RU" b="1" dirty="0" err="1" smtClean="0"/>
              <a:t>Зулейки</a:t>
            </a:r>
            <a:r>
              <a:rPr lang="ru-RU" b="1" dirty="0" smtClean="0"/>
              <a:t> — под этим именем Марианна выведена в книге, — </a:t>
            </a:r>
            <a:r>
              <a:rPr lang="ru-RU" b="1" dirty="0" err="1" smtClean="0"/>
              <a:t>франкфуртскому</a:t>
            </a:r>
            <a:r>
              <a:rPr lang="ru-RU" b="1" dirty="0" smtClean="0"/>
              <a:t> банкиру </a:t>
            </a:r>
            <a:r>
              <a:rPr lang="ru-RU" b="1" dirty="0" err="1" smtClean="0"/>
              <a:t>Виллемеру</a:t>
            </a:r>
            <a:r>
              <a:rPr lang="ru-RU" b="1" dirty="0" smtClean="0"/>
              <a:t> льстило, что великий Гёте увлечен его женой, и он не препятствовал этому в общем-то невинному роману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384367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785794"/>
            <a:ext cx="34290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Ульрика</a:t>
            </a:r>
            <a:r>
              <a:rPr lang="ru-RU" b="1" dirty="0" smtClean="0"/>
              <a:t> фон </a:t>
            </a:r>
            <a:r>
              <a:rPr lang="ru-RU" b="1" dirty="0" err="1" smtClean="0"/>
              <a:t>Леветцов</a:t>
            </a:r>
            <a:endParaRPr lang="ru-RU" b="1" dirty="0" smtClean="0"/>
          </a:p>
          <a:p>
            <a:pPr algn="ctr"/>
            <a:r>
              <a:rPr lang="ru-RU" b="1" dirty="0" smtClean="0"/>
              <a:t>Последняя большая страсть Гёте. Несколько лет подряд он встречал этого «очаровательного ребенка» на курорте в Мариенбаде, пока ребенок не превратился в девушку. Семидесятичетырехлетний вдовец был очарован и надумал жениться. Роль свата взял на себя сам герцог Карл Август. Семейство фон </a:t>
            </a:r>
            <a:r>
              <a:rPr lang="ru-RU" b="1" dirty="0" err="1" smtClean="0"/>
              <a:t>Леветцов</a:t>
            </a:r>
            <a:r>
              <a:rPr lang="ru-RU" b="1" dirty="0" smtClean="0"/>
              <a:t> все же отказало поэту, сославшись на молодость 19-летней </a:t>
            </a:r>
            <a:r>
              <a:rPr lang="ru-RU" b="1" dirty="0" err="1" smtClean="0"/>
              <a:t>Ульрики</a:t>
            </a:r>
            <a:r>
              <a:rPr lang="ru-RU" b="1" dirty="0" smtClean="0"/>
              <a:t>. Гёте страдал: «Она не знает, как я люблю ее и как занята ею душа моя»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У Гёте были странные отношения со смертью и жизнью вечной. Он не хотел мириться с первой, но и не мог уверовать во вторую. В разные времена поэт называл себя то «язычником, поклоняющимся силам природы», а то и вовсе атеистом. Не может быть, чтобы его, олимпийца, ждал тот же конец, что и любого смертного! В нежелании мириться с такой несправедливостью, по мнению некоторых исследователей, и кроется причина невероятного подъема духовных и физических сил Гёте в глубокой старости: задумав в 74 года жениться на 19-летней </a:t>
            </a:r>
            <a:r>
              <a:rPr lang="ru-RU" dirty="0" err="1" smtClean="0"/>
              <a:t>Ульрике</a:t>
            </a:r>
            <a:r>
              <a:rPr lang="ru-RU" dirty="0" smtClean="0"/>
              <a:t> фон </a:t>
            </a:r>
            <a:r>
              <a:rPr lang="ru-RU" dirty="0" err="1" smtClean="0"/>
              <a:t>Леветцов</a:t>
            </a:r>
            <a:r>
              <a:rPr lang="ru-RU" dirty="0" smtClean="0"/>
              <a:t>, поэт спрашивал </a:t>
            </a:r>
            <a:r>
              <a:rPr lang="ru-RU" dirty="0" err="1" smtClean="0"/>
              <a:t>мариенбадского</a:t>
            </a:r>
            <a:r>
              <a:rPr lang="ru-RU" dirty="0" smtClean="0"/>
              <a:t> врача, не повредит ли его здоровью выполнение супружеских обязанностей.</a:t>
            </a:r>
          </a:p>
          <a:p>
            <a:pPr algn="ctr"/>
            <a:r>
              <a:rPr lang="ru-RU" dirty="0" smtClean="0"/>
              <a:t>Завершая наше путешествие, вернемся в Веймар, как неизменно возвращался в него Гёте (от </a:t>
            </a:r>
            <a:r>
              <a:rPr lang="ru-RU" dirty="0" err="1" smtClean="0"/>
              <a:t>Брокена</a:t>
            </a:r>
            <a:r>
              <a:rPr lang="ru-RU" dirty="0" smtClean="0"/>
              <a:t> это чуть больше 170 километров, </a:t>
            </a:r>
            <a:r>
              <a:rPr lang="ru-RU" dirty="0" err="1" smtClean="0"/>
              <a:t>дватри</a:t>
            </a:r>
            <a:r>
              <a:rPr lang="ru-RU" dirty="0" smtClean="0"/>
              <a:t> часа на машине), и отправимся на старое кладбище. В подземной усыпальнице княжеской семьи стоят металлические саркофаги Карла Августа и его потомков, здесь же дубовый гроб, на котором начертано — </a:t>
            </a:r>
            <a:r>
              <a:rPr lang="ru-RU" dirty="0" err="1" smtClean="0"/>
              <a:t>Goethe</a:t>
            </a:r>
            <a:r>
              <a:rPr lang="ru-RU" dirty="0" smtClean="0"/>
              <a:t>. Рядом с одним великим немцем покоится другой — Фридрих Шиллер. Сюда приходит всякий, кто по тем или иным причинам оказывается в Веймаре. Не всегда даже зная зачем. Ноги сами несут.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5612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357166"/>
            <a:ext cx="803677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5715016"/>
            <a:ext cx="7072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Садовый дом на Ильме герцог Карл Август подарил писателю в 1776 году. В 1782-м Гёте перебрался в более просторное жилище в центре Веймара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80 из 82 лет своей жизни Гёте провел в родной Германии. Именно эта, как он выразился, «некрасивая страна» питала его фантазию. Многое ли сохранилось в Германии из того, что в свое время вдохновляло Гёте?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350116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14298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Анна Элизабет </a:t>
            </a:r>
            <a:r>
              <a:rPr lang="ru-RU" b="1" dirty="0" err="1" smtClean="0"/>
              <a:t>Шёнеман</a:t>
            </a:r>
            <a:endParaRPr lang="ru-RU" b="1" dirty="0" smtClean="0"/>
          </a:p>
          <a:p>
            <a:pPr algn="ctr"/>
            <a:r>
              <a:rPr lang="ru-RU" b="1" dirty="0" smtClean="0"/>
              <a:t>«Она была первой, кого я глубоко и истинно любил. Могу сказать, что она же была и по </a:t>
            </a:r>
            <a:r>
              <a:rPr lang="ru-RU" b="1" dirty="0" err="1" smtClean="0"/>
              <a:t>следней</a:t>
            </a:r>
            <a:r>
              <a:rPr lang="ru-RU" b="1" dirty="0" smtClean="0"/>
              <a:t>», — писал впоследствии Гёте о своей </a:t>
            </a:r>
            <a:r>
              <a:rPr lang="ru-RU" b="1" dirty="0" err="1" smtClean="0"/>
              <a:t>франкфуртской</a:t>
            </a:r>
            <a:r>
              <a:rPr lang="ru-RU" b="1" dirty="0" smtClean="0"/>
              <a:t> невесте Лили — так ее звали близкие. В 1775 году молодые были помолвлены, однако жених побаивался связать себя узами брака с этой слишком уж светской девушкой. В конце концов он воспользовался предложением приятелей отправиться в путешествие, по возвращении из которого обнаружил, что и Лили сильно к нему поостыла. Анна </a:t>
            </a:r>
            <a:r>
              <a:rPr lang="ru-RU" b="1" dirty="0" err="1" smtClean="0"/>
              <a:t>Шёнеман</a:t>
            </a:r>
            <a:r>
              <a:rPr lang="ru-RU" b="1" dirty="0" smtClean="0"/>
              <a:t> вдохновила Гёте на создание «</a:t>
            </a:r>
            <a:r>
              <a:rPr lang="ru-RU" b="1" dirty="0" err="1" smtClean="0"/>
              <a:t>Стеллы</a:t>
            </a:r>
            <a:r>
              <a:rPr lang="ru-RU" b="1" dirty="0" smtClean="0"/>
              <a:t>», «Парка Лили» и других произведений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413063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43488" y="2571744"/>
            <a:ext cx="4000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</a:t>
            </a:r>
            <a:r>
              <a:rPr lang="ru-RU" b="1" dirty="0" err="1" smtClean="0"/>
              <a:t>Фридерика</a:t>
            </a:r>
            <a:r>
              <a:rPr lang="ru-RU" b="1" dirty="0" smtClean="0"/>
              <a:t> </a:t>
            </a:r>
            <a:r>
              <a:rPr lang="ru-RU" b="1" dirty="0" err="1" smtClean="0"/>
              <a:t>Брион</a:t>
            </a:r>
            <a:endParaRPr lang="ru-RU" b="1" dirty="0" smtClean="0"/>
          </a:p>
          <a:p>
            <a:pPr algn="ctr"/>
            <a:r>
              <a:rPr lang="ru-RU" b="1" dirty="0" smtClean="0"/>
              <a:t>Эту пасторскую дочь с длинными светлыми косами Гёте повстречал в Страсбурге, где он заканчивал свое образование. Поэт влюбился и посвятил </a:t>
            </a:r>
            <a:r>
              <a:rPr lang="ru-RU" b="1" dirty="0" err="1" smtClean="0"/>
              <a:t>Фридерике</a:t>
            </a:r>
            <a:r>
              <a:rPr lang="ru-RU" b="1" dirty="0" smtClean="0"/>
              <a:t> замечательные стихи. Считается, что именно она стала прототипом </a:t>
            </a:r>
            <a:r>
              <a:rPr lang="ru-RU" b="1" dirty="0" err="1" smtClean="0"/>
              <a:t>Гретхен</a:t>
            </a:r>
            <a:r>
              <a:rPr lang="ru-RU" b="1" dirty="0" smtClean="0"/>
              <a:t> в «Фаусте». Отец был решительно против того, чтобы сын связал свою судьбу с </a:t>
            </a:r>
            <a:r>
              <a:rPr lang="ru-RU" b="1" dirty="0" err="1" smtClean="0"/>
              <a:t>полукрестьянкой</a:t>
            </a:r>
            <a:r>
              <a:rPr lang="ru-RU" b="1" dirty="0" smtClean="0"/>
              <a:t>. Гёте вынужден был подчиниться. </a:t>
            </a:r>
            <a:r>
              <a:rPr lang="ru-RU" b="1" dirty="0" err="1" smtClean="0"/>
              <a:t>Фридерика</a:t>
            </a:r>
            <a:r>
              <a:rPr lang="ru-RU" b="1" dirty="0" smtClean="0"/>
              <a:t> тяжело переживала разрыв, замуж она так и не вышла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1"/>
            <a:ext cx="3786214" cy="509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2071678"/>
            <a:ext cx="3643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Шарлотта Буфф</a:t>
            </a:r>
          </a:p>
          <a:p>
            <a:pPr algn="ctr"/>
            <a:r>
              <a:rPr lang="ru-RU" b="1" dirty="0" smtClean="0"/>
              <a:t>Несчастливой влюбленности в </a:t>
            </a:r>
            <a:r>
              <a:rPr lang="ru-RU" b="1" dirty="0" err="1" smtClean="0"/>
              <a:t>вецларскую</a:t>
            </a:r>
            <a:r>
              <a:rPr lang="ru-RU" b="1" dirty="0" smtClean="0"/>
              <a:t> </a:t>
            </a:r>
            <a:r>
              <a:rPr lang="ru-RU" b="1" dirty="0" err="1" smtClean="0"/>
              <a:t>Лотту</a:t>
            </a:r>
            <a:r>
              <a:rPr lang="ru-RU" b="1" dirty="0" smtClean="0"/>
              <a:t> мы обязаны рождением «Страданий юного Вертера». Свое чувство к девушке Гёте описывал как «тяжелое опьянение». «Бывали ли вы пьяны? Вы свое опьянение изгоняли сном, я свое опьянение — на бумаге»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7" y="928670"/>
            <a:ext cx="355183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714356"/>
            <a:ext cx="32146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Шарлотта фон </a:t>
            </a:r>
            <a:r>
              <a:rPr lang="ru-RU" b="1" dirty="0" err="1" smtClean="0"/>
              <a:t>Штайн</a:t>
            </a:r>
            <a:endParaRPr lang="ru-RU" b="1" dirty="0" smtClean="0"/>
          </a:p>
          <a:p>
            <a:pPr algn="ctr"/>
            <a:r>
              <a:rPr lang="ru-RU" b="1" dirty="0" smtClean="0"/>
              <a:t>В эту блестяще образованную светскую баронессу Гёте был безумно влюблен, однако роман между ними был, скорее всего, платоническим. Шарлотта привила </a:t>
            </a:r>
            <a:r>
              <a:rPr lang="ru-RU" b="1" dirty="0" err="1" smtClean="0"/>
              <a:t>франкфуртскому</a:t>
            </a:r>
            <a:r>
              <a:rPr lang="ru-RU" b="1" dirty="0" smtClean="0"/>
              <a:t> бюргеру утонченный вкус и светские манеры. Умерла она в возрасте 75 лет, повелев перед смертью, чтобы похоронная процессия с ее гробом проследовала на кладбище не прямым путем — мимо дома поэта, а в обход, дабы мысль о смерти не вывела старого Гёте из душевного равновесия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38664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1500174"/>
            <a:ext cx="3500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Кристиана</a:t>
            </a:r>
            <a:r>
              <a:rPr lang="ru-RU" b="1" dirty="0" smtClean="0"/>
              <a:t> </a:t>
            </a:r>
            <a:r>
              <a:rPr lang="ru-RU" b="1" dirty="0" err="1" smtClean="0"/>
              <a:t>Вульпиус</a:t>
            </a:r>
            <a:endParaRPr lang="ru-RU" b="1" dirty="0" smtClean="0"/>
          </a:p>
          <a:p>
            <a:pPr algn="ctr"/>
            <a:r>
              <a:rPr lang="ru-RU" b="1" dirty="0" smtClean="0"/>
              <a:t>Вернувшись в Веймар после двадцатимесячного путешествия по Италии, Гёте решил по-новому обустроить свою жизнь. В частности, завел себе «маленькую подругу» — пышущую здоровьем, веселую простую девушку </a:t>
            </a:r>
            <a:r>
              <a:rPr lang="ru-RU" b="1" dirty="0" err="1" smtClean="0"/>
              <a:t>Кристиану</a:t>
            </a:r>
            <a:r>
              <a:rPr lang="ru-RU" b="1" dirty="0" smtClean="0"/>
              <a:t> , которую мать поэта любовно называла сыновним «постельным золотком». После двадцати лет совместной жизни Гёте в конце концов женился на своей </a:t>
            </a:r>
            <a:r>
              <a:rPr lang="ru-RU" b="1" dirty="0" err="1" smtClean="0"/>
              <a:t>Кристиане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</TotalTime>
  <Words>788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Жінки в житті Й.В. Гете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Жінки в житті Й.В. Гете</dc:title>
  <dc:creator>User</dc:creator>
  <cp:lastModifiedBy>User</cp:lastModifiedBy>
  <cp:revision>2</cp:revision>
  <dcterms:created xsi:type="dcterms:W3CDTF">2011-07-12T16:14:54Z</dcterms:created>
  <dcterms:modified xsi:type="dcterms:W3CDTF">2011-07-12T16:28:17Z</dcterms:modified>
</cp:coreProperties>
</file>