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4" r:id="rId19"/>
    <p:sldId id="276" r:id="rId20"/>
    <p:sldId id="273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11620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621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1622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623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624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11626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627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628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629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630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631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1163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163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1634" name="Rectangle 1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6483D46D-9C38-494E-B764-4D8908EED7AE}" type="datetimeFigureOut">
              <a:rPr lang="ru-RU" smtClean="0"/>
              <a:pPr/>
              <a:t>07.05.2011</a:t>
            </a:fld>
            <a:endParaRPr lang="ru-RU"/>
          </a:p>
        </p:txBody>
      </p:sp>
      <p:sp>
        <p:nvSpPr>
          <p:cNvPr id="111635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1636" name="Rectangle 2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8891AD1-856E-4289-8A79-F0798CFF5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83D46D-9C38-494E-B764-4D8908EED7AE}" type="datetimeFigureOut">
              <a:rPr lang="ru-RU" smtClean="0"/>
              <a:pPr/>
              <a:t>07.05.2011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891AD1-856E-4289-8A79-F0798CFF5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83D46D-9C38-494E-B764-4D8908EED7AE}" type="datetimeFigureOut">
              <a:rPr lang="ru-RU" smtClean="0"/>
              <a:pPr/>
              <a:t>07.05.2011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891AD1-856E-4289-8A79-F0798CFF5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83D46D-9C38-494E-B764-4D8908EED7AE}" type="datetimeFigureOut">
              <a:rPr lang="ru-RU" smtClean="0"/>
              <a:pPr/>
              <a:t>07.05.2011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891AD1-856E-4289-8A79-F0798CFF5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83D46D-9C38-494E-B764-4D8908EED7AE}" type="datetimeFigureOut">
              <a:rPr lang="ru-RU" smtClean="0"/>
              <a:pPr/>
              <a:t>07.05.2011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891AD1-856E-4289-8A79-F0798CFF5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83D46D-9C38-494E-B764-4D8908EED7AE}" type="datetimeFigureOut">
              <a:rPr lang="ru-RU" smtClean="0"/>
              <a:pPr/>
              <a:t>07.05.2011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891AD1-856E-4289-8A79-F0798CFF5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83D46D-9C38-494E-B764-4D8908EED7AE}" type="datetimeFigureOut">
              <a:rPr lang="ru-RU" smtClean="0"/>
              <a:pPr/>
              <a:t>07.05.2011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891AD1-856E-4289-8A79-F0798CFF5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83D46D-9C38-494E-B764-4D8908EED7AE}" type="datetimeFigureOut">
              <a:rPr lang="ru-RU" smtClean="0"/>
              <a:pPr/>
              <a:t>07.05.2011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891AD1-856E-4289-8A79-F0798CFF5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83D46D-9C38-494E-B764-4D8908EED7AE}" type="datetimeFigureOut">
              <a:rPr lang="ru-RU" smtClean="0"/>
              <a:pPr/>
              <a:t>07.05.2011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891AD1-856E-4289-8A79-F0798CFF5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83D46D-9C38-494E-B764-4D8908EED7AE}" type="datetimeFigureOut">
              <a:rPr lang="ru-RU" smtClean="0"/>
              <a:pPr/>
              <a:t>07.05.2011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891AD1-856E-4289-8A79-F0798CFF5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83D46D-9C38-494E-B764-4D8908EED7AE}" type="datetimeFigureOut">
              <a:rPr lang="ru-RU" smtClean="0"/>
              <a:pPr/>
              <a:t>07.05.2011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891AD1-856E-4289-8A79-F0798CFF5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10595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596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10598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599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600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601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602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603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604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605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606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1060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060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060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6483D46D-9C38-494E-B764-4D8908EED7AE}" type="datetimeFigureOut">
              <a:rPr lang="ru-RU" smtClean="0"/>
              <a:pPr/>
              <a:t>07.05.2011</a:t>
            </a:fld>
            <a:endParaRPr lang="ru-RU"/>
          </a:p>
        </p:txBody>
      </p:sp>
      <p:sp>
        <p:nvSpPr>
          <p:cNvPr id="11061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1061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E8891AD1-856E-4289-8A79-F0798CFF5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uk-UA" dirty="0" smtClean="0"/>
              <a:t>Мистецтво Середньовіччя: ікони </a:t>
            </a:r>
            <a:r>
              <a:rPr lang="uk-UA" smtClean="0"/>
              <a:t>Андрія Рубльова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981200"/>
            <a:ext cx="8215370" cy="4114800"/>
          </a:xfrm>
        </p:spPr>
        <p:txBody>
          <a:bodyPr/>
          <a:lstStyle/>
          <a:p>
            <a:pPr algn="ctr"/>
            <a:r>
              <a:rPr lang="ru-RU" sz="2400" dirty="0" smtClean="0"/>
              <a:t>Великий русский </a:t>
            </a:r>
            <a:r>
              <a:rPr lang="ru-RU" sz="2400" dirty="0" err="1" smtClean="0"/>
              <a:t>человекодух</a:t>
            </a:r>
            <a:r>
              <a:rPr lang="ru-RU" sz="2400" dirty="0" smtClean="0"/>
              <a:t> Федор Достоевский в своей знаменитой речи о Пушкине сказал: Пушкин «дал нам художественные типы красоты русской, вышедшей прямо из духа русского, обретавшейся в народной правде, в почве нашей, и им в ней отраженные». Эпоха Пушкина была эпохой возвышения национального русского духа после победы над Наполеоном. Эпоха же Андрея Рублева знаменовала собой грядущее полное освобождение Руси от чужеземной тирании и была ознаменована победой над силами Золотой Орды, злой татарвы.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Arxiv\Зображення\Рубльов\2ea094e871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86512" y="0"/>
            <a:ext cx="2533468" cy="628652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388" y="6286520"/>
            <a:ext cx="2036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Архангел Михаил</a:t>
            </a:r>
            <a:endParaRPr lang="ru-RU" dirty="0"/>
          </a:p>
        </p:txBody>
      </p:sp>
      <p:pic>
        <p:nvPicPr>
          <p:cNvPr id="6147" name="Picture 3" descr="D:\Arxiv\Зображення\Рубльов\d86df9357d9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0"/>
            <a:ext cx="2076560" cy="614366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85786" y="6215082"/>
            <a:ext cx="1409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Богоматерь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714356"/>
            <a:ext cx="8039128" cy="5929354"/>
          </a:xfrm>
        </p:spPr>
        <p:txBody>
          <a:bodyPr/>
          <a:lstStyle/>
          <a:p>
            <a:pPr algn="ctr"/>
            <a:r>
              <a:rPr lang="ru-RU" sz="2000" dirty="0"/>
              <a:t>Эпоха Андрея Рублева была эпохой возрождения веры в человека, в его нравственные силы, в его способность к самопожертвованию во имя высоких космических идеалов. Это была эпоха растущего самоуважения русского человека к самому себе, возрождения интереса к собственной истории, к культуре времени независимости Руси, предшествовавшей монголо-татарскому нашествию. Эпоха Рублева была временем расцвета литературы, эпоса, политического самосознания. Идеалы, воплощенные в творчестве Рублева, столь высоки, что они были бы чудом, если бы не представляли собой некоего отражения того, что можно было бы наблюсти в действительности. А в действительности были не только примеры подлости, раболепства и предательства, но и беззаветного служения людям, отечеству, идеалам добра и красоты, создавшим чувство собственного достоинства и спокойной уверенности в будущем. «Все мысленное, - в произведениях Рублева, - мнится видением».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Arxiv\Зображення\Рубльов\458b810efc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38346" y="1"/>
            <a:ext cx="2019902" cy="621508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6488668"/>
            <a:ext cx="2204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Григорий Богослов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57950" y="6286520"/>
            <a:ext cx="2501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Иоанн Златоуст, 1408</a:t>
            </a:r>
            <a:endParaRPr lang="ru-RU" dirty="0"/>
          </a:p>
        </p:txBody>
      </p:sp>
      <p:pic>
        <p:nvPicPr>
          <p:cNvPr id="7171" name="Picture 3" descr="D:\Arxiv\Зображення\Рубльов\33cd6b1392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0"/>
            <a:ext cx="2143140" cy="63219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2400" dirty="0" smtClean="0"/>
              <a:t>Один древний русский художник оставил на полях принадлежавшей ему рукописной книги исполненное глубокой жизненной мудрости изречение. В этих нескольких строках открывается нам взгляд на превратности жизни, приносимые временем. «Братья, - писал он, - нет радости без печали, а печали без радости, но всегда бывает радость до печали, а печаль до радости, а все минуется».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Arxiv\Зображення\Рубльов\7220a52726b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7"/>
            <a:ext cx="2000264" cy="604309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6488668"/>
            <a:ext cx="2529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Иоанн Богослов, 1408</a:t>
            </a:r>
            <a:endParaRPr lang="ru-RU" dirty="0"/>
          </a:p>
        </p:txBody>
      </p:sp>
      <p:pic>
        <p:nvPicPr>
          <p:cNvPr id="8195" name="Picture 3" descr="D:\Arxiv\Зображення\Рубльов\d3d75693bdd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5551" y="214290"/>
            <a:ext cx="2044770" cy="621510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286512" y="6488668"/>
            <a:ext cx="2576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Иоанн Предтеча, 1408</a:t>
            </a:r>
            <a:endParaRPr lang="ru-RU" dirty="0"/>
          </a:p>
        </p:txBody>
      </p:sp>
      <p:pic>
        <p:nvPicPr>
          <p:cNvPr id="8" name="Picture 2" descr="D:\Arxiv\Зображення\Рубльов\a29f1c7eb37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214290"/>
            <a:ext cx="2071702" cy="609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3000364" y="6488668"/>
            <a:ext cx="3233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Андрей Первозванный, 1408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2400" dirty="0" smtClean="0"/>
              <a:t>В старости Андрей Рублев был окружен особым почетом. К тому времени он стал «соборным старцем» - одним из нескольких наиболее уважаемых иноков, которые совместно с игуменом управляли обителью, составляли при нем совет. Андрей опытен и мудр, его дар и великое мастерство художника внушают тем большее почтение, что голову его украшают седины. </a:t>
            </a:r>
            <a:r>
              <a:rPr lang="ru-RU" sz="2400" dirty="0" err="1" smtClean="0"/>
              <a:t>Пахомий</a:t>
            </a:r>
            <a:r>
              <a:rPr lang="ru-RU" sz="2400" dirty="0" smtClean="0"/>
              <a:t> пишет о старце «именем Андрее, всех превосходящем в премудрости... и седины честны имеющем...».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9" name="Picture 3" descr="D:\Arxiv\Зображення\Рубльов\f50f6e64149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74820" y="0"/>
            <a:ext cx="486918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71538" y="5857892"/>
            <a:ext cx="2371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Благовещение, 1405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6249" y="-1"/>
            <a:ext cx="4857752" cy="6720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28596" y="5929330"/>
            <a:ext cx="3571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Преображение Господне, начало 15 века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357298"/>
            <a:ext cx="7543800" cy="5000660"/>
          </a:xfrm>
        </p:spPr>
        <p:txBody>
          <a:bodyPr/>
          <a:lstStyle/>
          <a:p>
            <a:pPr algn="ctr"/>
            <a:r>
              <a:rPr lang="ru-RU" sz="2000" dirty="0" smtClean="0"/>
              <a:t>Известно, что в конце XIV столетия Андрей Рублев был послушником в Троицком монастыре. Монастырь этот сохранился до наших дней. Он находится в подмосковном городе Загорске. Родился ли Рублев в пятидесятые годы XIV столетия или гораздо позже? Пришел ли он в монастырь зрелым человеком или юношей? Принадлежал ли к известному, богатому и знатному роду или был простолюдином? Обо всем этом сведений не осталось, ответить на эти вопросы можно только спорными гипотезами. Так или иначе, в Троицком монастыре Андрей Рублев какое-то время жил и работал. История же возникновения подмосковной обители, где </a:t>
            </a:r>
            <a:r>
              <a:rPr lang="ru-RU" sz="2000" dirty="0" err="1" smtClean="0"/>
              <a:t>послушничал</a:t>
            </a:r>
            <a:r>
              <a:rPr lang="ru-RU" sz="2000" dirty="0" smtClean="0"/>
              <a:t> Андрей Рублев, словно капля воды, отражает половодье событий, захлестнувших нашу землю в тридцатые и сороковые годы XIV века.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86808" cy="6072230"/>
          </a:xfrm>
        </p:spPr>
        <p:txBody>
          <a:bodyPr/>
          <a:lstStyle/>
          <a:p>
            <a:pPr algn="ctr"/>
            <a:r>
              <a:rPr lang="ru-RU" sz="1600" dirty="0" smtClean="0"/>
              <a:t>. </a:t>
            </a:r>
            <a:br>
              <a:rPr lang="ru-RU" sz="16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Андрей Рублев— наиболее известный и почитаемый мастер московской школы иконописи, книжной и монументальной живописи XV века. Поместным собором Русской православной церкви в 1988 году канонизирован в лике преподобного.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Андрей Рублев - имя, ставшее символом Святой Руси, символом непостижимого древнерусского искусства, символом великого русского человека, каким он может и должен быть. Образы Рублева навевают нам воспоминания об утерянной райской жизни, об утерянном покое, счастье и гармонии со вселенной. Непостижимая для современного человека чистота, мудрость и одухотворенность сквозят во всех его немногочисленных работах, дошедших до наших дней. Его ангелы, Иисус, Богородицы лечат наши души, </a:t>
            </a:r>
            <a:r>
              <a:rPr lang="ru-RU" sz="1800" dirty="0" err="1" smtClean="0"/>
              <a:t>искалеченые</a:t>
            </a:r>
            <a:r>
              <a:rPr lang="ru-RU" sz="1800" dirty="0" smtClean="0"/>
              <a:t> болезнями современности, заставляют хотя бы на миг забыть о всеобщем государственном оболванивании человечества, и окунуться в мир вечного покоя, благости и любви. В творчестве Рублева, равно как и в творчестве Пушкина, отчетливее всего выразились мечты русского народа о самом хорошем человеке, об идеальной человеческой красоте. Эпоха Рублева была эпохой возрождения веры в человека, в его нравственные силы, в его способность к</a:t>
            </a:r>
            <a:r>
              <a:rPr lang="en-US" sz="1800" dirty="0" smtClean="0"/>
              <a:t> </a:t>
            </a:r>
            <a:r>
              <a:rPr lang="ru-RU" sz="1800" dirty="0" smtClean="0"/>
              <a:t>самопожертвованию во имя высоких идеалов.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43306" y="0"/>
            <a:ext cx="5500694" cy="685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6286520"/>
            <a:ext cx="3469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Андрей Рублев, Троица.1410-е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857232"/>
            <a:ext cx="8358246" cy="5357850"/>
          </a:xfrm>
        </p:spPr>
        <p:txBody>
          <a:bodyPr/>
          <a:lstStyle/>
          <a:p>
            <a:pPr algn="ctr"/>
            <a:r>
              <a:rPr lang="ru-RU" sz="1800" dirty="0" smtClean="0"/>
              <a:t>В "Троице" Андрей Рублев явил себя выдающимся мыслителем, "всех превосходящих в мудрости", человеком высочайшей нравственной культуры, недостижимой для нас чистоты души, осененной божественной гениальностью. Икона, которую он создал, несмотря на свою внешнюю простоту, окажется безграничной и многогранной по содержанию, как Млечный Путь над нашей головой в теплую июльскую ночь... Ее поймут и примут как заветно близкое и его современники, а затем и многие поколения людей. Трое ангелов парят над землей, их обнаженные ступни не опираются на землю, их тончайшие посохи - лишь символы странничества, напоминающие человеку, что он только временно здесь, на земле, и ничего не сможет унести с собой отсюда, кроме своей души и царящей в ней правды. Отблеск </a:t>
            </a:r>
            <a:r>
              <a:rPr lang="ru-RU" sz="1800" dirty="0" err="1" smtClean="0"/>
              <a:t>голубого</a:t>
            </a:r>
            <a:r>
              <a:rPr lang="ru-RU" sz="1800" dirty="0" smtClean="0"/>
              <a:t> цвета - это опрокинутое в человеческой природе небо. Жизненная мудрость не отягощает ангелов, а делает их как бы возвышающимися над миром. И этому же вторит и </a:t>
            </a:r>
            <a:r>
              <a:rPr lang="ru-RU" sz="1800" dirty="0" err="1" smtClean="0"/>
              <a:t>надмирное</a:t>
            </a:r>
            <a:r>
              <a:rPr lang="ru-RU" sz="1800" dirty="0" smtClean="0"/>
              <a:t> сияние красок. И оттого, может быть, так радостна грусть </a:t>
            </a:r>
            <a:r>
              <a:rPr lang="ru-RU" sz="1800" dirty="0" err="1" smtClean="0"/>
              <a:t>рублевских</a:t>
            </a:r>
            <a:r>
              <a:rPr lang="ru-RU" sz="1800" dirty="0" smtClean="0"/>
              <a:t> ангелов. На творение это легко смотреть. Не случайно и сам Рублев писал свою «Троицу», «неуклонно </a:t>
            </a:r>
            <a:r>
              <a:rPr lang="ru-RU" sz="1800" dirty="0" err="1" smtClean="0"/>
              <a:t>взирающе</a:t>
            </a:r>
            <a:r>
              <a:rPr lang="ru-RU" sz="1800" dirty="0" smtClean="0"/>
              <a:t> на </a:t>
            </a:r>
            <a:r>
              <a:rPr lang="ru-RU" sz="1800" dirty="0" err="1" smtClean="0"/>
              <a:t>всечестные</a:t>
            </a:r>
            <a:r>
              <a:rPr lang="ru-RU" sz="1800" dirty="0" smtClean="0"/>
              <a:t> иконы, наполнялся радости и светлости».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59569"/>
            <a:ext cx="4500562" cy="6798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60007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Архангел Михаил из </a:t>
            </a:r>
            <a:r>
              <a:rPr lang="ru-RU" dirty="0" err="1" smtClean="0"/>
              <a:t>деисусного</a:t>
            </a:r>
            <a:r>
              <a:rPr lang="ru-RU" dirty="0" smtClean="0"/>
              <a:t> чина, 1414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36543" y="0"/>
            <a:ext cx="480745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85786" y="6286520"/>
            <a:ext cx="3116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Вознесение Господне, 1408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286808" cy="4114800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В эпоху великого русского живописца Андрея Рублева, на рубеже XIV—XV веков, Московское государство переживало годы подъема, что выражалось не только в его общественно-политическом могуществе, но и в культурном росте. В Москве уже существовали свои очаги просвещения, богатейшие книгохранилища, были писатели, зодчие, живописцы, мастера прикладного искусства. Строились и украшались живописью великолепные соборы Московского Кремля — Успенский, Благовещенский, Архангельский. Привозили из Византии и городов Руси многочисленные станковые произведения (иконы). Созывались в Москву для работы русские художники и приглашались греческие...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38293" y="0"/>
            <a:ext cx="45057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571604" y="6000768"/>
            <a:ext cx="2414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Апостол Павел, 1410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Arxiv\Зображення\Рубльов\edb0a34661b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10863" y="0"/>
            <a:ext cx="4533138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00232" y="6000768"/>
            <a:ext cx="1534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Спас, 1410-е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643050"/>
            <a:ext cx="8286808" cy="5000660"/>
          </a:xfrm>
        </p:spPr>
        <p:txBody>
          <a:bodyPr/>
          <a:lstStyle/>
          <a:p>
            <a:pPr algn="ctr"/>
            <a:r>
              <a:rPr lang="ru-RU" sz="2000" dirty="0" smtClean="0"/>
              <a:t>Спас Рублева - произведение, оказавшее огромное влияние на современников художника, и на все последующие поколения русских людей. Он жив, открыт, величествен, и одновременно в нем ощущается мягкость соответственно славянскому типу, он имеет некрупные черты лица, обрамленного русой шелковистой бородкой. Цветовую гамму составляют золотистые, разных оттенков охры лика, темноватая легкая лазурь </a:t>
            </a:r>
            <a:r>
              <a:rPr lang="ru-RU" sz="2000" dirty="0" err="1" smtClean="0"/>
              <a:t>гиматия</a:t>
            </a:r>
            <a:r>
              <a:rPr lang="ru-RU" sz="2000" dirty="0" smtClean="0"/>
              <a:t> (на одежде). Выражение лица в сочетании с цветовой гаммой создает впечатление мудрого спокойствия. Живопись на поверхности доски сохранилась плохо, осталась только часть с изображением лица Спаса. Но все уцелевшее так великолепно, что это произведение, бесспорно, является одним из шедевров древнерусского искусства. Благородная простота образа «Спаса» и его монументальный характер - типические особенности стиля Рублева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Arxiv\Зображення\Рубльов\9a869747c63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00496" y="-1"/>
            <a:ext cx="5143504" cy="683068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5429264"/>
            <a:ext cx="33575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Рождество Христово</a:t>
            </a:r>
            <a:br>
              <a:rPr lang="ru-RU" dirty="0" smtClean="0"/>
            </a:br>
            <a:r>
              <a:rPr lang="ru-RU" dirty="0" smtClean="0"/>
              <a:t>Благовещенский собор Московского кремля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immer">
  <a:themeElements>
    <a:clrScheme name="Тема Office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Тема Off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Тема Office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105</TotalTime>
  <Words>892</Words>
  <Application>Microsoft Office PowerPoint</Application>
  <PresentationFormat>Экран (4:3)</PresentationFormat>
  <Paragraphs>25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Shimmer</vt:lpstr>
      <vt:lpstr>Мистецтво Середньовіччя: ікони Андрія Рубльова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Андрей Рублев</dc:title>
  <dc:creator>User</dc:creator>
  <cp:lastModifiedBy>User</cp:lastModifiedBy>
  <cp:revision>13</cp:revision>
  <dcterms:created xsi:type="dcterms:W3CDTF">2011-05-05T17:21:52Z</dcterms:created>
  <dcterms:modified xsi:type="dcterms:W3CDTF">2011-05-07T15:55:41Z</dcterms:modified>
</cp:coreProperties>
</file>