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6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2B1BF-FBBA-4DCC-ADE6-1A33FD017DBD}" type="datetimeFigureOut">
              <a:rPr lang="ru-RU" smtClean="0"/>
              <a:pPr/>
              <a:t>28.04.2011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189EC2-735C-421D-8AFE-2D898976E8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2B1BF-FBBA-4DCC-ADE6-1A33FD017DBD}" type="datetimeFigureOut">
              <a:rPr lang="ru-RU" smtClean="0"/>
              <a:pPr/>
              <a:t>28.04.2011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89EC2-735C-421D-8AFE-2D898976E8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2B1BF-FBBA-4DCC-ADE6-1A33FD017DBD}" type="datetimeFigureOut">
              <a:rPr lang="ru-RU" smtClean="0"/>
              <a:pPr/>
              <a:t>28.04.2011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89EC2-735C-421D-8AFE-2D898976E8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52B1BF-FBBA-4DCC-ADE6-1A33FD017DBD}" type="datetimeFigureOut">
              <a:rPr lang="ru-RU" smtClean="0"/>
              <a:pPr/>
              <a:t>28.04.2011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189EC2-735C-421D-8AFE-2D898976E8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52B1BF-FBBA-4DCC-ADE6-1A33FD017DBD}" type="datetimeFigureOut">
              <a:rPr lang="ru-RU" smtClean="0"/>
              <a:pPr/>
              <a:t>28.04.2011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189EC2-735C-421D-8AFE-2D898976E8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52B1BF-FBBA-4DCC-ADE6-1A33FD017DBD}" type="datetimeFigureOut">
              <a:rPr lang="ru-RU" smtClean="0"/>
              <a:pPr/>
              <a:t>28.04.2011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189EC2-735C-421D-8AFE-2D898976E8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52B1BF-FBBA-4DCC-ADE6-1A33FD017DBD}" type="datetimeFigureOut">
              <a:rPr lang="ru-RU" smtClean="0"/>
              <a:pPr/>
              <a:t>28.04.2011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189EC2-735C-421D-8AFE-2D898976E8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52B1BF-FBBA-4DCC-ADE6-1A33FD017DBD}" type="datetimeFigureOut">
              <a:rPr lang="ru-RU" smtClean="0"/>
              <a:pPr/>
              <a:t>28.04.2011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189EC2-735C-421D-8AFE-2D898976E8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52B1BF-FBBA-4DCC-ADE6-1A33FD017DBD}" type="datetimeFigureOut">
              <a:rPr lang="ru-RU" smtClean="0"/>
              <a:pPr/>
              <a:t>28.04.2011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189EC2-735C-421D-8AFE-2D898976E8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52B1BF-FBBA-4DCC-ADE6-1A33FD017DBD}" type="datetimeFigureOut">
              <a:rPr lang="ru-RU" smtClean="0"/>
              <a:pPr/>
              <a:t>28.04.2011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189EC2-735C-421D-8AFE-2D898976E8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52B1BF-FBBA-4DCC-ADE6-1A33FD017DBD}" type="datetimeFigureOut">
              <a:rPr lang="ru-RU" smtClean="0"/>
              <a:pPr/>
              <a:t>28.04.2011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189EC2-735C-421D-8AFE-2D898976E8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352B1BF-FBBA-4DCC-ADE6-1A33FD017DBD}" type="datetimeFigureOut">
              <a:rPr lang="ru-RU" smtClean="0"/>
              <a:pPr/>
              <a:t>28.04.2011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7189EC2-735C-421D-8AFE-2D898976E8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0352B1BF-FBBA-4DCC-ADE6-1A33FD017DBD}" type="datetimeFigureOut">
              <a:rPr lang="ru-RU" smtClean="0"/>
              <a:pPr/>
              <a:t>28.04.2011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47189EC2-735C-421D-8AFE-2D898976E8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52B1BF-FBBA-4DCC-ADE6-1A33FD017DBD}" type="datetimeFigureOut">
              <a:rPr lang="ru-RU" smtClean="0"/>
              <a:pPr/>
              <a:t>28.04.2011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189EC2-735C-421D-8AFE-2D898976E8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52B1BF-FBBA-4DCC-ADE6-1A33FD017DBD}" type="datetimeFigureOut">
              <a:rPr lang="ru-RU" smtClean="0"/>
              <a:pPr/>
              <a:t>28.04.2011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189EC2-735C-421D-8AFE-2D898976E8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2B1BF-FBBA-4DCC-ADE6-1A33FD017DBD}" type="datetimeFigureOut">
              <a:rPr lang="ru-RU" smtClean="0"/>
              <a:pPr/>
              <a:t>28.04.2011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189EC2-735C-421D-8AFE-2D898976E8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352B1BF-FBBA-4DCC-ADE6-1A33FD017DBD}" type="datetimeFigureOut">
              <a:rPr lang="ru-RU" smtClean="0"/>
              <a:pPr/>
              <a:t>28.04.2011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7189EC2-735C-421D-8AFE-2D898976E8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2B1BF-FBBA-4DCC-ADE6-1A33FD017DBD}" type="datetimeFigureOut">
              <a:rPr lang="ru-RU" smtClean="0"/>
              <a:pPr/>
              <a:t>28.04.2011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89EC2-735C-421D-8AFE-2D898976E8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2B1BF-FBBA-4DCC-ADE6-1A33FD017DBD}" type="datetimeFigureOut">
              <a:rPr lang="ru-RU" smtClean="0"/>
              <a:pPr/>
              <a:t>28.04.2011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89EC2-735C-421D-8AFE-2D898976E8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89EC2-735C-421D-8AFE-2D898976E8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2B1BF-FBBA-4DCC-ADE6-1A33FD017DBD}" type="datetimeFigureOut">
              <a:rPr lang="ru-RU" smtClean="0"/>
              <a:pPr/>
              <a:t>28.04.2011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2B1BF-FBBA-4DCC-ADE6-1A33FD017DBD}" type="datetimeFigureOut">
              <a:rPr lang="ru-RU" smtClean="0"/>
              <a:pPr/>
              <a:t>28.04.2011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89EC2-735C-421D-8AFE-2D898976E8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2B1BF-FBBA-4DCC-ADE6-1A33FD017DBD}" type="datetimeFigureOut">
              <a:rPr lang="ru-RU" smtClean="0"/>
              <a:pPr/>
              <a:t>28.04.2011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89EC2-735C-421D-8AFE-2D898976E8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2B1BF-FBBA-4DCC-ADE6-1A33FD017DBD}" type="datetimeFigureOut">
              <a:rPr lang="ru-RU" smtClean="0"/>
              <a:pPr/>
              <a:t>28.04.2011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89EC2-735C-421D-8AFE-2D898976E8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352B1BF-FBBA-4DCC-ADE6-1A33FD017DBD}" type="datetimeFigureOut">
              <a:rPr lang="ru-RU" smtClean="0"/>
              <a:pPr/>
              <a:t>28.04.2011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7189EC2-735C-421D-8AFE-2D898976E8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2B1BF-FBBA-4DCC-ADE6-1A33FD017DBD}" type="datetimeFigureOut">
              <a:rPr lang="ru-RU" smtClean="0"/>
              <a:pPr/>
              <a:t>28.04.2011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189EC2-735C-421D-8AFE-2D898976E8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2B1BF-FBBA-4DCC-ADE6-1A33FD017DBD}" type="datetimeFigureOut">
              <a:rPr lang="ru-RU" smtClean="0"/>
              <a:pPr/>
              <a:t>28.04.2011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89EC2-735C-421D-8AFE-2D898976E8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2B1BF-FBBA-4DCC-ADE6-1A33FD017DBD}" type="datetimeFigureOut">
              <a:rPr lang="ru-RU" smtClean="0"/>
              <a:pPr/>
              <a:t>28.04.2011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89EC2-735C-421D-8AFE-2D898976E8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2B1BF-FBBA-4DCC-ADE6-1A33FD017DBD}" type="datetimeFigureOut">
              <a:rPr lang="ru-RU" smtClean="0"/>
              <a:pPr/>
              <a:t>28.04.2011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89EC2-735C-421D-8AFE-2D898976E8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89EC2-735C-421D-8AFE-2D898976E8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2B1BF-FBBA-4DCC-ADE6-1A33FD017DBD}" type="datetimeFigureOut">
              <a:rPr lang="ru-RU" smtClean="0"/>
              <a:pPr/>
              <a:t>28.04.2011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2B1BF-FBBA-4DCC-ADE6-1A33FD017DBD}" type="datetimeFigureOut">
              <a:rPr lang="ru-RU" smtClean="0"/>
              <a:pPr/>
              <a:t>28.04.2011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89EC2-735C-421D-8AFE-2D898976E8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2B1BF-FBBA-4DCC-ADE6-1A33FD017DBD}" type="datetimeFigureOut">
              <a:rPr lang="ru-RU" smtClean="0"/>
              <a:pPr/>
              <a:t>28.04.2011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89EC2-735C-421D-8AFE-2D898976E8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352B1BF-FBBA-4DCC-ADE6-1A33FD017DBD}" type="datetimeFigureOut">
              <a:rPr lang="ru-RU" smtClean="0"/>
              <a:pPr/>
              <a:t>28.04.2011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7189EC2-735C-421D-8AFE-2D898976E8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2B1BF-FBBA-4DCC-ADE6-1A33FD017DBD}" type="datetimeFigureOut">
              <a:rPr lang="ru-RU" smtClean="0"/>
              <a:pPr/>
              <a:t>28.04.2011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189EC2-735C-421D-8AFE-2D898976E8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352B1BF-FBBA-4DCC-ADE6-1A33FD017DBD}" type="datetimeFigureOut">
              <a:rPr lang="ru-RU" smtClean="0"/>
              <a:pPr/>
              <a:t>28.04.2011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7189EC2-735C-421D-8AFE-2D898976E8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352B1BF-FBBA-4DCC-ADE6-1A33FD017DBD}" type="datetimeFigureOut">
              <a:rPr lang="ru-RU" smtClean="0"/>
              <a:pPr/>
              <a:t>28.04.2011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47189EC2-735C-421D-8AFE-2D898976E8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352B1BF-FBBA-4DCC-ADE6-1A33FD017DBD}" type="datetimeFigureOut">
              <a:rPr lang="ru-RU" smtClean="0"/>
              <a:pPr/>
              <a:t>28.04.2011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7189EC2-735C-421D-8AFE-2D898976E8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2002" TargetMode="External"/><Relationship Id="rId13" Type="http://schemas.openxmlformats.org/officeDocument/2006/relationships/hyperlink" Target="http://ru.wikipedia.org/wiki/1964" TargetMode="External"/><Relationship Id="rId18" Type="http://schemas.openxmlformats.org/officeDocument/2006/relationships/hyperlink" Target="http://ru.wikipedia.org/wiki/%D0%9C%D0%B0%D1%80%D0%BA%D0%B0_(%D0%B7%D0%BD%D0%B0%D0%BA_%D0%BF%D0%BE%D1%87%D1%82%D0%BE%D0%B2%D0%BE%D0%B9_%D0%BE%D0%BF%D0%BB%D0%B0%D1%82%D1%8B)" TargetMode="External"/><Relationship Id="rId3" Type="http://schemas.openxmlformats.org/officeDocument/2006/relationships/hyperlink" Target="http://ru.wikipedia.org/wiki/29_%D0%BD%D0%BE%D1%8F%D0%B1%D1%80%D1%8F" TargetMode="External"/><Relationship Id="rId7" Type="http://schemas.openxmlformats.org/officeDocument/2006/relationships/hyperlink" Target="http://ru.wikipedia.org/wiki/2_%D1%84%D0%B5%D0%B2%D1%80%D0%B0%D0%BB%D1%8F" TargetMode="External"/><Relationship Id="rId12" Type="http://schemas.openxmlformats.org/officeDocument/2006/relationships/hyperlink" Target="http://ru.wikipedia.org/wiki/%D0%AD%D1%88%D0%B5%D1%80,_%D0%9C%D0%B0%D1%83%D1%80%D0%B8%D1%86_%D0%9A%D0%BE%D1%80%D0%BD%D0%B5%D0%BB%D0%B8%D1%81" TargetMode="External"/><Relationship Id="rId17" Type="http://schemas.openxmlformats.org/officeDocument/2006/relationships/hyperlink" Target="http://ru.wikipedia.org/wiki/1980" TargetMode="External"/><Relationship Id="rId2" Type="http://schemas.openxmlformats.org/officeDocument/2006/relationships/hyperlink" Target="http://ru.wikipedia.org/wiki/%D0%A8%D0%B2%D0%B5%D0%B4%D1%81%D0%BA%D0%B8%D0%B9_%D1%8F%D0%B7%D1%8B%D0%BA" TargetMode="External"/><Relationship Id="rId16" Type="http://schemas.openxmlformats.org/officeDocument/2006/relationships/hyperlink" Target="http://ru.wikipedia.org/wiki/%D0%98%D0%BC%D0%BF-%D0%B0%D1%80%D1%8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8%D0%B2%D0%B5%D1%86%D0%B8%D1%8F" TargetMode="External"/><Relationship Id="rId11" Type="http://schemas.openxmlformats.org/officeDocument/2006/relationships/hyperlink" Target="http://ru.wikipedia.org/wiki/1934" TargetMode="External"/><Relationship Id="rId5" Type="http://schemas.openxmlformats.org/officeDocument/2006/relationships/hyperlink" Target="http://ru.wikipedia.org/wiki/%D0%A1%D1%82%D0%BE%D0%BA%D0%B3%D0%BE%D0%BB%D1%8C%D0%BC" TargetMode="External"/><Relationship Id="rId15" Type="http://schemas.openxmlformats.org/officeDocument/2006/relationships/hyperlink" Target="http://ru.wikipedia.org/wiki/%D0%A1%D0%B0%D0%BD%D0%BA%D1%82-%D0%9F%D0%B5%D1%82%D0%B5%D1%80%D0%B1%D1%83%D1%80%D0%B3" TargetMode="External"/><Relationship Id="rId10" Type="http://schemas.openxmlformats.org/officeDocument/2006/relationships/hyperlink" Target="http://ru.wikipedia.org/wiki/%D0%A2%D1%80%D0%B5%D1%83%D0%B3%D0%BE%D0%BB%D1%8C%D0%BD%D0%B8%D0%BA_%D0%9F%D0%B5%D0%BD%D1%80%D0%BE%D1%83%D0%B7%D0%B0" TargetMode="External"/><Relationship Id="rId4" Type="http://schemas.openxmlformats.org/officeDocument/2006/relationships/hyperlink" Target="http://ru.wikipedia.org/wiki/1915" TargetMode="External"/><Relationship Id="rId9" Type="http://schemas.openxmlformats.org/officeDocument/2006/relationships/hyperlink" Target="http://ru.wikipedia.org/wiki/%D0%9B%D1%83%D0%BD%D0%B4" TargetMode="External"/><Relationship Id="rId14" Type="http://schemas.openxmlformats.org/officeDocument/2006/relationships/hyperlink" Target="http://ru.wikipedia.org/wiki/%D0%9B%D1%83%D0%BD%D0%B4%D1%81%D0%BA%D0%B8%D0%B9_%D1%83%D0%BD%D0%B8%D0%B2%D0%B5%D1%80%D1%81%D0%B8%D1%82%D0%B5%D1%82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E%D1%82%D0%BD%D0%BE%D1%81%D0%B8%D1%82%D0%B5%D0%BB%D1%8C%D0%BD%D0%BE%D1%81%D1%82%D1%8C_(%D0%BB%D0%B8%D1%82%D0%BE%D0%B3%D1%80%D0%B0%D1%84%D0%B8%D1%8F)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1943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95268"/>
          </a:xfrm>
        </p:spPr>
        <p:txBody>
          <a:bodyPr/>
          <a:lstStyle/>
          <a:p>
            <a:r>
              <a:rPr lang="uk-UA" sz="9600" b="1" i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Імп-арт</a:t>
            </a:r>
            <a:r>
              <a:rPr lang="uk-UA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endParaRPr lang="ru-RU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5678169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7072330" y="5786454"/>
            <a:ext cx="994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"Змеи".</a:t>
            </a:r>
            <a:endParaRPr lang="ru-RU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Оскар </a:t>
            </a:r>
            <a:r>
              <a:rPr lang="ru-RU" b="1" dirty="0" err="1" smtClean="0"/>
              <a:t>Рутерсвард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43050"/>
            <a:ext cx="463381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214422"/>
            <a:ext cx="3500462" cy="5298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642918"/>
            <a:ext cx="8401080" cy="5786478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sz="2900" b="1" dirty="0" smtClean="0"/>
              <a:t>Оскар </a:t>
            </a:r>
            <a:r>
              <a:rPr lang="ru-RU" sz="2900" b="1" dirty="0" err="1" smtClean="0"/>
              <a:t>Рутерсвард</a:t>
            </a:r>
            <a:r>
              <a:rPr lang="ru-RU" sz="2900" b="1" dirty="0" smtClean="0"/>
              <a:t> (принятое в русскоязычной литературе написание фамилии; правильное произношение шведами — </a:t>
            </a:r>
            <a:r>
              <a:rPr lang="ru-RU" sz="2900" b="1" dirty="0" err="1" smtClean="0"/>
              <a:t>Рейтерсвэр</a:t>
            </a:r>
            <a:r>
              <a:rPr lang="ru-RU" sz="2900" b="1" dirty="0" smtClean="0"/>
              <a:t>), </a:t>
            </a:r>
            <a:r>
              <a:rPr lang="ru-RU" sz="2900" b="1" dirty="0" smtClean="0">
                <a:hlinkClick r:id="rId2" tooltip="Шведский язык"/>
              </a:rPr>
              <a:t>швед.</a:t>
            </a:r>
            <a:r>
              <a:rPr lang="ru-RU" sz="2900" b="1" dirty="0" smtClean="0"/>
              <a:t> </a:t>
            </a:r>
            <a:r>
              <a:rPr lang="ru-RU" sz="2900" b="1" i="1" dirty="0" err="1" smtClean="0"/>
              <a:t>Oscar</a:t>
            </a:r>
            <a:r>
              <a:rPr lang="ru-RU" sz="2900" b="1" i="1" dirty="0" smtClean="0"/>
              <a:t> </a:t>
            </a:r>
            <a:r>
              <a:rPr lang="ru-RU" sz="2900" b="1" i="1" dirty="0" err="1" smtClean="0"/>
              <a:t>Reutersvärd</a:t>
            </a:r>
            <a:r>
              <a:rPr lang="ru-RU" sz="2900" b="1" dirty="0" smtClean="0"/>
              <a:t> (р. </a:t>
            </a:r>
            <a:r>
              <a:rPr lang="ru-RU" sz="2900" b="1" dirty="0" smtClean="0">
                <a:hlinkClick r:id="rId3"/>
              </a:rPr>
              <a:t>29 ноября</a:t>
            </a:r>
            <a:r>
              <a:rPr lang="ru-RU" sz="2900" b="1" dirty="0" smtClean="0"/>
              <a:t> </a:t>
            </a:r>
            <a:r>
              <a:rPr lang="ru-RU" sz="2900" b="1" dirty="0" smtClean="0">
                <a:hlinkClick r:id="rId4" tooltip="1915"/>
              </a:rPr>
              <a:t>1915</a:t>
            </a:r>
            <a:r>
              <a:rPr lang="ru-RU" sz="2900" b="1" dirty="0" smtClean="0"/>
              <a:t>, </a:t>
            </a:r>
            <a:r>
              <a:rPr lang="ru-RU" sz="2900" b="1" dirty="0" smtClean="0">
                <a:hlinkClick r:id="rId5"/>
              </a:rPr>
              <a:t>Стокгольм</a:t>
            </a:r>
            <a:r>
              <a:rPr lang="ru-RU" sz="2900" b="1" dirty="0" smtClean="0"/>
              <a:t>, </a:t>
            </a:r>
            <a:r>
              <a:rPr lang="ru-RU" sz="2900" b="1" dirty="0" smtClean="0">
                <a:hlinkClick r:id="rId6"/>
              </a:rPr>
              <a:t>Швеция</a:t>
            </a:r>
            <a:r>
              <a:rPr lang="ru-RU" sz="2900" b="1" dirty="0" smtClean="0"/>
              <a:t> — </a:t>
            </a:r>
            <a:r>
              <a:rPr lang="ru-RU" sz="2900" b="1" dirty="0" smtClean="0">
                <a:hlinkClick r:id="rId7"/>
              </a:rPr>
              <a:t>2 февраля</a:t>
            </a:r>
            <a:r>
              <a:rPr lang="ru-RU" sz="2900" b="1" dirty="0" smtClean="0"/>
              <a:t> </a:t>
            </a:r>
            <a:r>
              <a:rPr lang="ru-RU" sz="2900" b="1" dirty="0" smtClean="0">
                <a:hlinkClick r:id="rId8" tooltip="2002"/>
              </a:rPr>
              <a:t>2002</a:t>
            </a:r>
            <a:r>
              <a:rPr lang="ru-RU" sz="2900" b="1" dirty="0" smtClean="0"/>
              <a:t>, </a:t>
            </a:r>
            <a:r>
              <a:rPr lang="ru-RU" sz="2900" b="1" dirty="0" err="1" smtClean="0">
                <a:hlinkClick r:id="rId9"/>
              </a:rPr>
              <a:t>Лунд</a:t>
            </a:r>
            <a:r>
              <a:rPr lang="ru-RU" sz="2900" b="1" dirty="0" smtClean="0"/>
              <a:t>) — «отец невозможной фигуры», шведский художник, специализировавшийся в изображении невозможных фигур, то есть таких, которые можно изобразить (учитывая неизбежные нарушения перспективы при представлении 3-мерного пространства на бумаге), но нельзя создать. Одна из его фигур получила дальнейшее развитие как «</a:t>
            </a:r>
            <a:r>
              <a:rPr lang="ru-RU" sz="2900" b="1" dirty="0" smtClean="0">
                <a:hlinkClick r:id="rId10" tooltip="Треугольник Пенроуза"/>
              </a:rPr>
              <a:t>треугольник </a:t>
            </a:r>
            <a:r>
              <a:rPr lang="ru-RU" sz="2900" b="1" dirty="0" err="1" smtClean="0">
                <a:hlinkClick r:id="rId10" tooltip="Треугольник Пенроуза"/>
              </a:rPr>
              <a:t>Пенроуза</a:t>
            </a:r>
            <a:r>
              <a:rPr lang="ru-RU" sz="2900" b="1" dirty="0" smtClean="0"/>
              <a:t>» (</a:t>
            </a:r>
            <a:r>
              <a:rPr lang="ru-RU" sz="2900" b="1" dirty="0" smtClean="0">
                <a:hlinkClick r:id="rId11" tooltip="1934"/>
              </a:rPr>
              <a:t>1934</a:t>
            </a:r>
            <a:r>
              <a:rPr lang="ru-RU" sz="2900" b="1" dirty="0" smtClean="0"/>
              <a:t>). Творчество </a:t>
            </a:r>
            <a:r>
              <a:rPr lang="ru-RU" sz="2900" b="1" dirty="0" err="1" smtClean="0"/>
              <a:t>Рутерсварда</a:t>
            </a:r>
            <a:r>
              <a:rPr lang="ru-RU" sz="2900" b="1" dirty="0" smtClean="0"/>
              <a:t> можно сравнить с творчеством </a:t>
            </a:r>
            <a:r>
              <a:rPr lang="ru-RU" sz="2900" b="1" dirty="0" err="1" smtClean="0">
                <a:hlinkClick r:id="rId12" tooltip="Эшер, Мауриц Корнелис"/>
              </a:rPr>
              <a:t>Эшера</a:t>
            </a:r>
            <a:r>
              <a:rPr lang="ru-RU" sz="2900" b="1" dirty="0" smtClean="0"/>
              <a:t>, однако если последний использовал невозможные фигуры как «костяки» для изображения фантастических миров, то </a:t>
            </a:r>
            <a:r>
              <a:rPr lang="ru-RU" sz="2900" b="1" dirty="0" err="1" smtClean="0"/>
              <a:t>Рутерсварда</a:t>
            </a:r>
            <a:r>
              <a:rPr lang="ru-RU" sz="2900" b="1" dirty="0" smtClean="0"/>
              <a:t> интересовали лишь фигуры как таковые. За свою жизнь </a:t>
            </a:r>
            <a:r>
              <a:rPr lang="ru-RU" sz="2900" b="1" dirty="0" err="1" smtClean="0"/>
              <a:t>Рутерсвард</a:t>
            </a:r>
            <a:r>
              <a:rPr lang="ru-RU" sz="2900" b="1" dirty="0" smtClean="0"/>
              <a:t> изобразил около 2500 фигур в изометрической проекции. Книги </a:t>
            </a:r>
            <a:r>
              <a:rPr lang="ru-RU" sz="2900" b="1" dirty="0" err="1" smtClean="0"/>
              <a:t>Рутерсварда</a:t>
            </a:r>
            <a:r>
              <a:rPr lang="ru-RU" sz="2900" b="1" dirty="0" smtClean="0"/>
              <a:t> опубликованы на многих языках, в том числе на русском.</a:t>
            </a:r>
          </a:p>
          <a:p>
            <a:pPr algn="just"/>
            <a:r>
              <a:rPr lang="ru-RU" sz="2900" b="1" dirty="0" smtClean="0"/>
              <a:t>С </a:t>
            </a:r>
            <a:r>
              <a:rPr lang="ru-RU" sz="2900" b="1" dirty="0" smtClean="0">
                <a:hlinkClick r:id="rId13" tooltip="1964"/>
              </a:rPr>
              <a:t>1964</a:t>
            </a:r>
            <a:r>
              <a:rPr lang="ru-RU" sz="2900" b="1" dirty="0" smtClean="0"/>
              <a:t> профессор истории и теории искусств в </a:t>
            </a:r>
            <a:r>
              <a:rPr lang="ru-RU" sz="2900" b="1" dirty="0" err="1" smtClean="0">
                <a:hlinkClick r:id="rId14" tooltip="Лундский университет"/>
              </a:rPr>
              <a:t>Лундском</a:t>
            </a:r>
            <a:r>
              <a:rPr lang="ru-RU" sz="2900" b="1" dirty="0" smtClean="0">
                <a:hlinkClick r:id="rId14" tooltip="Лундский университет"/>
              </a:rPr>
              <a:t> университете</a:t>
            </a:r>
            <a:r>
              <a:rPr lang="ru-RU" sz="2900" b="1" dirty="0" smtClean="0"/>
              <a:t>.</a:t>
            </a:r>
          </a:p>
          <a:p>
            <a:pPr algn="just"/>
            <a:r>
              <a:rPr lang="ru-RU" sz="2900" b="1" dirty="0" smtClean="0"/>
              <a:t>Большое влияние на </a:t>
            </a:r>
            <a:r>
              <a:rPr lang="ru-RU" sz="2900" b="1" dirty="0" err="1" smtClean="0"/>
              <a:t>Рутерсварда</a:t>
            </a:r>
            <a:r>
              <a:rPr lang="ru-RU" sz="2900" b="1" dirty="0" smtClean="0"/>
              <a:t> оказали уроки русского иммигранта профессора Академии Искусств в </a:t>
            </a:r>
            <a:r>
              <a:rPr lang="ru-RU" sz="2900" b="1" dirty="0" smtClean="0">
                <a:hlinkClick r:id="rId15" tooltip="Санкт-Петербург"/>
              </a:rPr>
              <a:t>Санкт-Петербурге</a:t>
            </a:r>
            <a:r>
              <a:rPr lang="ru-RU" sz="2900" b="1" dirty="0" smtClean="0"/>
              <a:t> Михаила </a:t>
            </a:r>
            <a:r>
              <a:rPr lang="ru-RU" sz="2900" b="1" dirty="0" err="1" smtClean="0"/>
              <a:t>Каца</a:t>
            </a:r>
            <a:r>
              <a:rPr lang="ru-RU" sz="2900" b="1" dirty="0" smtClean="0"/>
              <a:t>. Первую невозможную фигуру — </a:t>
            </a:r>
            <a:r>
              <a:rPr lang="ru-RU" sz="2900" b="1" dirty="0" smtClean="0">
                <a:hlinkClick r:id="rId10" tooltip="Треугольник Пенроуза"/>
              </a:rPr>
              <a:t>невозможный треугольник</a:t>
            </a:r>
            <a:r>
              <a:rPr lang="ru-RU" sz="2900" b="1" dirty="0" smtClean="0"/>
              <a:t>, составленный из набора кубиков, создал случайно в </a:t>
            </a:r>
            <a:r>
              <a:rPr lang="ru-RU" sz="2900" b="1" dirty="0" smtClean="0">
                <a:hlinkClick r:id="rId11" tooltip="1934"/>
              </a:rPr>
              <a:t>1934</a:t>
            </a:r>
            <a:r>
              <a:rPr lang="ru-RU" sz="2900" b="1" dirty="0" smtClean="0"/>
              <a:t>. В дальнейшем за годы творчества нарисовал более 2500 различных невозможных фигур. Все они выполнены в параллельной «японской» перспективе. Является одним из родоначальников направления в искусстве </a:t>
            </a:r>
            <a:r>
              <a:rPr lang="ru-RU" sz="2900" b="1" dirty="0" err="1" smtClean="0">
                <a:hlinkClick r:id="rId16" tooltip="Имп-арт"/>
              </a:rPr>
              <a:t>имп-арт</a:t>
            </a:r>
            <a:r>
              <a:rPr lang="ru-RU" sz="2900" b="1" dirty="0" smtClean="0"/>
              <a:t>.</a:t>
            </a:r>
          </a:p>
          <a:p>
            <a:pPr algn="just"/>
            <a:r>
              <a:rPr lang="ru-RU" sz="2900" b="1" dirty="0" smtClean="0"/>
              <a:t>В </a:t>
            </a:r>
            <a:r>
              <a:rPr lang="ru-RU" sz="2900" b="1" dirty="0" smtClean="0">
                <a:hlinkClick r:id="rId17" tooltip="1980"/>
              </a:rPr>
              <a:t>1980</a:t>
            </a:r>
            <a:r>
              <a:rPr lang="ru-RU" sz="2900" b="1" dirty="0" smtClean="0"/>
              <a:t> году шведским правительством была выпущена серия из трех </a:t>
            </a:r>
            <a:r>
              <a:rPr lang="ru-RU" sz="2900" b="1" dirty="0" smtClean="0">
                <a:hlinkClick r:id="rId18" tooltip="Марка (знак почтовой оплаты)"/>
              </a:rPr>
              <a:t>почтовых марок</a:t>
            </a:r>
            <a:r>
              <a:rPr lang="ru-RU" sz="2900" b="1" dirty="0" smtClean="0"/>
              <a:t> с картинами художника.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500042"/>
            <a:ext cx="6215106" cy="5395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286116" y="6143644"/>
            <a:ext cx="2565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Треугольник </a:t>
            </a:r>
            <a:r>
              <a:rPr lang="ru-RU" dirty="0" err="1" smtClean="0"/>
              <a:t>Пенроуза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918121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761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264370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1285860"/>
            <a:ext cx="2460750" cy="317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3571875"/>
            <a:ext cx="2071702" cy="2698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uk-UA" b="1" dirty="0" err="1" smtClean="0"/>
              <a:t>Імп-арт</a:t>
            </a:r>
            <a:r>
              <a:rPr lang="uk-UA" b="1" dirty="0" smtClean="0"/>
              <a:t> («неможливе мистецтво»)</a:t>
            </a:r>
            <a:r>
              <a:rPr lang="uk-UA" dirty="0" smtClean="0"/>
              <a:t> — досліджує властивості просторового сприйняття. Майстри </a:t>
            </a:r>
            <a:r>
              <a:rPr lang="uk-UA" dirty="0" err="1" smtClean="0"/>
              <a:t>імп-арту</a:t>
            </a:r>
            <a:r>
              <a:rPr lang="uk-UA" dirty="0" smtClean="0"/>
              <a:t> зображують об'єкти, які не можуть існувати реально: їхні елементи з'єднано між собою так, як фізично поєднати їх було б неможливо.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1571612"/>
            <a:ext cx="4114800" cy="12192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Эшер</a:t>
            </a:r>
            <a:r>
              <a:rPr lang="ru-RU" b="1" dirty="0" smtClean="0"/>
              <a:t>, </a:t>
            </a:r>
            <a:r>
              <a:rPr lang="ru-RU" b="1" dirty="0" err="1" smtClean="0"/>
              <a:t>Мауриц</a:t>
            </a:r>
            <a:r>
              <a:rPr lang="ru-RU" b="1" dirty="0" smtClean="0"/>
              <a:t> </a:t>
            </a:r>
            <a:r>
              <a:rPr lang="ru-RU" b="1" dirty="0" err="1" smtClean="0"/>
              <a:t>Корнелис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642918"/>
            <a:ext cx="4141975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6286544" cy="540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572000" y="571501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«Рисующие руки»: литография, созданная в 1948 году, характерная для данного периода творчества художника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1" y="285728"/>
            <a:ext cx="4875513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715008" y="5715016"/>
            <a:ext cx="29289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Созданная в 1961 году литография «Водопад»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6451667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339963" y="6488668"/>
            <a:ext cx="2804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«</a:t>
            </a:r>
            <a:r>
              <a:rPr lang="ru-RU" dirty="0" smtClean="0">
                <a:hlinkClick r:id="rId3" tooltip="Относительность (литография)"/>
              </a:rPr>
              <a:t>Относительность</a:t>
            </a:r>
            <a:r>
              <a:rPr lang="ru-RU" dirty="0" smtClean="0"/>
              <a:t>», 1953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7088848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7250533" y="6488668"/>
            <a:ext cx="1893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Рептилии</a:t>
            </a:r>
            <a:r>
              <a:rPr lang="ru-RU" dirty="0" smtClean="0"/>
              <a:t>, </a:t>
            </a:r>
            <a:r>
              <a:rPr lang="ru-RU" dirty="0" smtClean="0">
                <a:hlinkClick r:id="rId3" tooltip="1943"/>
              </a:rPr>
              <a:t>1943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5926456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715140" y="6000768"/>
            <a:ext cx="1849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"Метаморфозы"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7943381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857620" y="6143644"/>
            <a:ext cx="16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"Капля росы"</a:t>
            </a:r>
            <a:endParaRPr lang="ru-RU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Бумаж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561</TotalTime>
  <Words>100</Words>
  <Application>Microsoft Office PowerPoint</Application>
  <PresentationFormat>Экран (4:3)</PresentationFormat>
  <Paragraphs>16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Бумажная</vt:lpstr>
      <vt:lpstr>Метро</vt:lpstr>
      <vt:lpstr>1_Бумажная</vt:lpstr>
      <vt:lpstr>Імп-арт </vt:lpstr>
      <vt:lpstr>Слайд 2</vt:lpstr>
      <vt:lpstr>Эшер, Мауриц Корнелис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Оскар Рутерсвард</vt:lpstr>
      <vt:lpstr>Слайд 12</vt:lpstr>
      <vt:lpstr>Слайд 13</vt:lpstr>
      <vt:lpstr>Слайд 14</vt:lpstr>
      <vt:lpstr>Слайд 15</vt:lpstr>
      <vt:lpstr>Слайд 16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44</cp:revision>
  <dcterms:created xsi:type="dcterms:W3CDTF">2011-04-27T08:39:42Z</dcterms:created>
  <dcterms:modified xsi:type="dcterms:W3CDTF">2011-04-28T16:39:10Z</dcterms:modified>
</cp:coreProperties>
</file>