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80" r:id="rId7"/>
    <p:sldId id="260" r:id="rId8"/>
    <p:sldId id="262" r:id="rId9"/>
    <p:sldId id="261" r:id="rId10"/>
    <p:sldId id="263" r:id="rId11"/>
    <p:sldId id="264" r:id="rId12"/>
    <p:sldId id="265" r:id="rId13"/>
    <p:sldId id="271" r:id="rId14"/>
    <p:sldId id="266" r:id="rId15"/>
    <p:sldId id="267" r:id="rId16"/>
    <p:sldId id="270" r:id="rId17"/>
    <p:sldId id="268" r:id="rId18"/>
    <p:sldId id="269" r:id="rId19"/>
    <p:sldId id="278" r:id="rId20"/>
    <p:sldId id="273" r:id="rId21"/>
    <p:sldId id="275" r:id="rId22"/>
    <p:sldId id="272" r:id="rId23"/>
    <p:sldId id="279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2729D0F-9ED1-4C98-9AB7-7116457580F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D8C20D3-0239-49D0-B07A-90129A934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munch0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7/marc04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7/marc08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7/marc0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7/marc11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7/marc03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shile04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shile05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shile03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shile01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shile10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1%80%D0%B8%D1%85_%D0%9C%D0%B5%D0%BD%D0%B4%D0%B5%D0%BB%D1%8C%D1%81%D0%BE%D0%B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F%D0%BE%D1%82%D1%81%D0%B4%D0%B0%D0%B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A%D1%81%D0%BF%D1%80%D0%B5%D1%81%D1%81%D0%B8%D0%BE%D0%BD%D0%B8%D0%B7%D0%BC_(%D0%BB%D0%B8%D1%82%D0%B5%D1%80%D0%B0%D1%82%D1%83%D1%80%D0%B0)" TargetMode="External"/><Relationship Id="rId3" Type="http://schemas.openxmlformats.org/officeDocument/2006/relationships/hyperlink" Target="http://ru.wikipedia.org/wiki/%D0%90%D0%B2%D0%B0%D0%BD%D0%B3%D0%B0%D1%80%D0%B4_(%D0%B8%D1%81%D0%BA%D1%83%D1%81%D1%81%D1%82%D0%B2%D0%BE)" TargetMode="External"/><Relationship Id="rId7" Type="http://schemas.openxmlformats.org/officeDocument/2006/relationships/hyperlink" Target="http://ru.wikipedia.org/wiki/%D0%9E%D0%B1%D1%80%D0%B0%D0%B7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C%D0%BE%D1%86%D0%B8%D1%8F" TargetMode="External"/><Relationship Id="rId5" Type="http://schemas.openxmlformats.org/officeDocument/2006/relationships/hyperlink" Target="http://ru.wikipedia.org/wiki/%D0%98%D1%81%D0%BA%D1%83%D1%81%D1%81%D1%82%D0%B2%D0%BE" TargetMode="External"/><Relationship Id="rId4" Type="http://schemas.openxmlformats.org/officeDocument/2006/relationships/hyperlink" Target="http://ru.wikipedia.org/wiki/%D0%95%D0%B2%D1%80%D0%BE%D0%BF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munch0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munch0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munch1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9/munch1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786190"/>
            <a:ext cx="8062912" cy="2613033"/>
          </a:xfrm>
        </p:spPr>
        <p:txBody>
          <a:bodyPr>
            <a:noAutofit/>
          </a:bodyPr>
          <a:lstStyle/>
          <a:p>
            <a:r>
              <a:rPr lang="ru-RU" sz="7200" b="1" dirty="0" err="1" smtClean="0"/>
              <a:t>Експрес</a:t>
            </a:r>
            <a:r>
              <a:rPr lang="en-US" sz="7200" b="1" dirty="0" smtClean="0"/>
              <a:t>c</a:t>
            </a:r>
            <a:r>
              <a:rPr lang="uk-UA" sz="7200" b="1" dirty="0" smtClean="0"/>
              <a:t>і</a:t>
            </a:r>
            <a:r>
              <a:rPr lang="ru-RU" sz="7200" b="1" dirty="0" err="1" smtClean="0"/>
              <a:t>онізм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428604"/>
            <a:ext cx="557677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Анрі Матіс\munch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480286" cy="550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6215082"/>
            <a:ext cx="25003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hlinkClick r:id="rId3" tooltip="Мунк Голгофа"/>
              </a:rPr>
              <a:t>Голгофа</a:t>
            </a:r>
            <a:r>
              <a:rPr lang="ru-RU" b="1" dirty="0"/>
              <a:t> </a:t>
            </a:r>
            <a:r>
              <a:rPr lang="ru-RU" b="1" dirty="0" smtClean="0"/>
              <a:t> 1900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Марк Франц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8640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29058" y="1571612"/>
            <a:ext cx="4857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Франц Марк (</a:t>
            </a:r>
            <a:r>
              <a:rPr lang="ru-RU" dirty="0" err="1" smtClean="0"/>
              <a:t>Franz</a:t>
            </a:r>
            <a:r>
              <a:rPr lang="ru-RU" dirty="0" smtClean="0"/>
              <a:t> </a:t>
            </a:r>
            <a:r>
              <a:rPr lang="ru-RU" dirty="0" err="1" smtClean="0"/>
              <a:t>Marc</a:t>
            </a:r>
            <a:r>
              <a:rPr lang="ru-RU" dirty="0" smtClean="0"/>
              <a:t>), немецкий художник, представитель экспрессионизма. Марк сумел найти свой стиль и свои сюжеты к середине первого десятилетия ХХ века, и этому в немалой степени способствовала внезапная поездка Марка на полгода в Париж в 1907 году. Здесь он открыл для себя великих художников — Сезанна, Гогена и Ван </a:t>
            </a:r>
            <a:r>
              <a:rPr lang="ru-RU" dirty="0" err="1" smtClean="0"/>
              <a:t>Гога</a:t>
            </a:r>
            <a:r>
              <a:rPr lang="ru-RU" dirty="0" smtClean="0"/>
              <a:t>. Их творчество произвело глубочайшее впечатление на молодого живописца.</a:t>
            </a:r>
            <a:br>
              <a:rPr lang="ru-RU" dirty="0" smtClean="0"/>
            </a:br>
            <a:r>
              <a:rPr lang="ru-RU" dirty="0" smtClean="0"/>
              <a:t>Излюбленным мотивом Франца Марка становятся изображения животных в синих, красных, желтых и зеленых тонах на фоне условных пейзажей. Марк являлся одним из основателей группы экспрессионистов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3"/>
            <a:ext cx="7429552" cy="623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6215082"/>
            <a:ext cx="33575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hlinkClick r:id="rId3" tooltip="Франц Марк Спящие лошади"/>
              </a:rPr>
              <a:t>"Спящие лошади«</a:t>
            </a:r>
            <a:r>
              <a:rPr lang="ru-RU" dirty="0" smtClean="0"/>
              <a:t> 1913,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Arxiv\Зображення\Анрі Матіс\marc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8538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5929330"/>
            <a:ext cx="214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hlinkClick r:id="rId3" tooltip="Франц Марк"/>
              </a:rPr>
              <a:t>"</a:t>
            </a:r>
            <a:r>
              <a:rPr lang="ru-RU" b="1" dirty="0" smtClean="0">
                <a:hlinkClick r:id="rId3" tooltip="Франц Марк"/>
              </a:rPr>
              <a:t>Олени в лесу"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1913-1914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Arxiv\Зображення\Анрі Матіс\marc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3"/>
            <a:ext cx="7929618" cy="62006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"Во время дождя  1912, 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Arxiv\Зображення\Анрі Матіс\marc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738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6143644"/>
            <a:ext cx="30299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 tooltip="Франц Марк Судьба животных"/>
              </a:rPr>
              <a:t>"</a:t>
            </a:r>
            <a:r>
              <a:rPr lang="ru-RU" b="1" dirty="0" smtClean="0">
                <a:hlinkClick r:id="rId3" tooltip="Франц Марк Судьба животных"/>
              </a:rPr>
              <a:t>Судьба животных"</a:t>
            </a:r>
            <a:r>
              <a:rPr lang="ru-RU" b="1" dirty="0" smtClean="0"/>
              <a:t> </a:t>
            </a:r>
            <a:r>
              <a:rPr lang="ru-RU" dirty="0" smtClean="0"/>
              <a:t>1914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Arxiv\Зображення\Анрі Матіс\marc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20944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5786454"/>
            <a:ext cx="271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hlinkClick r:id="rId3" tooltip="Франц Марк"/>
              </a:rPr>
              <a:t>"Лисицы"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1913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Arxiv\Зображення\Анрі Матіс\marc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0595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6211669"/>
            <a:ext cx="4572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hlinkClick r:id="rId3" tooltip="Франц Марк Олень"/>
              </a:rPr>
              <a:t>"</a:t>
            </a:r>
            <a:r>
              <a:rPr lang="ru-RU" b="1" dirty="0" smtClean="0">
                <a:hlinkClick r:id="rId3" tooltip="Франц Марк Олень"/>
              </a:rPr>
              <a:t>Олень в монастырском саду«</a:t>
            </a:r>
            <a:r>
              <a:rPr lang="ru-RU" b="1" dirty="0" smtClean="0"/>
              <a:t> 1912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Шиле </a:t>
            </a:r>
            <a:r>
              <a:rPr lang="ru-RU" b="1" dirty="0" err="1" smtClean="0"/>
              <a:t>Эгон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0393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2500306"/>
            <a:ext cx="42148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Шиле (</a:t>
            </a:r>
            <a:r>
              <a:rPr lang="ru-RU" dirty="0" err="1" smtClean="0"/>
              <a:t>Schiele</a:t>
            </a:r>
            <a:r>
              <a:rPr lang="ru-RU" dirty="0" smtClean="0"/>
              <a:t>) </a:t>
            </a:r>
            <a:r>
              <a:rPr lang="ru-RU" dirty="0" err="1" smtClean="0"/>
              <a:t>Эгон</a:t>
            </a:r>
            <a:r>
              <a:rPr lang="ru-RU" dirty="0" smtClean="0"/>
              <a:t> (1890-1918), австрийский художник, один из лучших мастеров европейского модерна.</a:t>
            </a:r>
            <a:r>
              <a:rPr lang="en-US" dirty="0" smtClean="0"/>
              <a:t> </a:t>
            </a:r>
            <a:r>
              <a:rPr lang="ru-RU" dirty="0" smtClean="0"/>
              <a:t>Благодаря своему острому нервному стилю Шиле считается одним из важнейших представителей экспрессионизма, хотя он никогда формально не принадлежал к этому движению. Шиле умер совсем молодым от гриппа, в тот момент, когда его творчество получило признание.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39651" y="6286520"/>
            <a:ext cx="30396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hlinkClick r:id="rId3" tooltip="Шиле Смерть и девушка"/>
              </a:rPr>
              <a:t>Смерть и девушка</a:t>
            </a:r>
            <a:r>
              <a:rPr lang="ru-RU" b="1" dirty="0" smtClean="0"/>
              <a:t>, 1915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Экспрессионизм. Заметным явлением в сложной борьбе возникавших и сменявших друг друга формалистических направлений был экспрессионизм. Это течение, возникшее в 1905—1909 годах, не имевшее четкой определенной программы, провозглашало субъективные ощущения и подсознательные импульсы основой художественного творчества (Германия — объединения "Мост", "Синий всадник"). Наибольшее распространение экспрессионизм получил на рубеже 1920—1930 годов в  Германии, Австрии; возродился во время 2 - ой мировой войны. Экспрессионизм был искусством духовной растерянности, отчаяния, безудержного пессимизма, анархического бунтарства, в основном мелкобуржуазного, индивидуалистического и мистического характера.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072330" y="6211669"/>
            <a:ext cx="16430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hlinkClick r:id="rId3" tooltip="Шиле Закат"/>
              </a:rPr>
              <a:t>Закат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1913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286644" y="6286520"/>
            <a:ext cx="16401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hlinkClick r:id="rId3" tooltip="Шиле Агония"/>
              </a:rPr>
              <a:t>Агония</a:t>
            </a:r>
            <a:r>
              <a:rPr lang="ru-RU" b="1" dirty="0" smtClean="0"/>
              <a:t>, 1912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0694" y="607220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3" tooltip="Шиле Сидящая женщина"/>
              </a:rPr>
              <a:t>Сидящая женщина</a:t>
            </a:r>
            <a:r>
              <a:rPr lang="ru-RU" b="1" dirty="0" smtClean="0"/>
              <a:t>, 1917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86562" y="6000768"/>
            <a:ext cx="235743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hlinkClick r:id="rId3" tooltip="Шиле Окраина города"/>
              </a:rPr>
              <a:t>Окраина города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1915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/>
            <a:r>
              <a:rPr lang="uk-UA" b="1" dirty="0" smtClean="0"/>
              <a:t>Архітектура</a:t>
            </a:r>
            <a:endParaRPr lang="ru-RU" b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87" y="1571612"/>
            <a:ext cx="904881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488" y="5786454"/>
            <a:ext cx="3488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Сиднейский оперный театр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hlinkClick r:id="rId3" tooltip="Эрих Мендельсон"/>
              </a:rPr>
              <a:t>Эрих Мендельсон</a:t>
            </a:r>
            <a:r>
              <a:rPr lang="ru-RU" b="1" dirty="0" smtClean="0"/>
              <a:t>. </a:t>
            </a:r>
            <a:r>
              <a:rPr lang="ru-RU" b="1" i="1" dirty="0" smtClean="0"/>
              <a:t>Башня Эйнштейна</a:t>
            </a:r>
            <a:r>
              <a:rPr lang="ru-RU" b="1" dirty="0" smtClean="0"/>
              <a:t> в </a:t>
            </a:r>
            <a:r>
              <a:rPr lang="ru-RU" b="1" dirty="0" smtClean="0">
                <a:hlinkClick r:id="rId4" tooltip="Потсдам"/>
              </a:rPr>
              <a:t>Потсдаме</a:t>
            </a:r>
            <a:r>
              <a:rPr lang="ru-RU" b="1" dirty="0" smtClean="0"/>
              <a:t> (1917, либо 1920—1921)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b="1" dirty="0" err="1" smtClean="0"/>
              <a:t>Экспрессиони́зм</a:t>
            </a:r>
            <a:r>
              <a:rPr lang="ru-RU" b="1" dirty="0" smtClean="0"/>
              <a:t> (от </a:t>
            </a:r>
            <a:r>
              <a:rPr lang="ru-RU" b="1" dirty="0" smtClean="0">
                <a:hlinkClick r:id="rId2" tooltip="Латинский язык"/>
              </a:rPr>
              <a:t>лат.</a:t>
            </a:r>
            <a:r>
              <a:rPr lang="ru-RU" b="1" dirty="0" smtClean="0"/>
              <a:t> </a:t>
            </a:r>
            <a:r>
              <a:rPr lang="ru-RU" b="1" i="1" dirty="0" err="1" smtClean="0"/>
              <a:t>expressio</a:t>
            </a:r>
            <a:r>
              <a:rPr lang="ru-RU" b="1" dirty="0" smtClean="0"/>
              <a:t>, «выражение») — </a:t>
            </a:r>
            <a:r>
              <a:rPr lang="ru-RU" b="1" dirty="0" smtClean="0">
                <a:hlinkClick r:id="rId3" tooltip="Авангард (искусство)"/>
              </a:rPr>
              <a:t>авангардистское</a:t>
            </a:r>
            <a:r>
              <a:rPr lang="ru-RU" b="1" dirty="0" smtClean="0"/>
              <a:t> течение в </a:t>
            </a:r>
            <a:r>
              <a:rPr lang="ru-RU" b="1" dirty="0" smtClean="0">
                <a:hlinkClick r:id="rId4" tooltip="Европа"/>
              </a:rPr>
              <a:t>европейском</a:t>
            </a:r>
            <a:r>
              <a:rPr lang="ru-RU" b="1" dirty="0" smtClean="0"/>
              <a:t> </a:t>
            </a:r>
            <a:r>
              <a:rPr lang="ru-RU" b="1" dirty="0" smtClean="0">
                <a:hlinkClick r:id="rId5" tooltip="Искусство"/>
              </a:rPr>
              <a:t>искусстве</a:t>
            </a:r>
            <a:r>
              <a:rPr lang="ru-RU" b="1" dirty="0" smtClean="0"/>
              <a:t>, получившее развитие в конце XIX — начале XX века, характеризующееся тенденцией к выражению </a:t>
            </a:r>
            <a:r>
              <a:rPr lang="ru-RU" b="1" dirty="0" smtClean="0">
                <a:hlinkClick r:id="rId6" tooltip="Эмоция"/>
              </a:rPr>
              <a:t>эмоциональной</a:t>
            </a:r>
            <a:r>
              <a:rPr lang="ru-RU" b="1" dirty="0" smtClean="0"/>
              <a:t> характеристики </a:t>
            </a:r>
            <a:r>
              <a:rPr lang="ru-RU" b="1" dirty="0" smtClean="0">
                <a:hlinkClick r:id="rId7" tooltip="Образ"/>
              </a:rPr>
              <a:t>образа</a:t>
            </a:r>
            <a:r>
              <a:rPr lang="ru-RU" b="1" dirty="0" smtClean="0"/>
              <a:t>(</a:t>
            </a:r>
            <a:r>
              <a:rPr lang="ru-RU" b="1" dirty="0" err="1" smtClean="0"/>
              <a:t>ов</a:t>
            </a:r>
            <a:r>
              <a:rPr lang="ru-RU" b="1" dirty="0" smtClean="0"/>
              <a:t>) (обычно человека или группы людей) или эмоционального состояния самого художника. Экспрессионизм представлен во множестве художественных форм, включая живопись, </a:t>
            </a:r>
            <a:r>
              <a:rPr lang="ru-RU" b="1" dirty="0" smtClean="0">
                <a:hlinkClick r:id="rId8" tooltip="Экспрессионизм (литература)"/>
              </a:rPr>
              <a:t>литературу</a:t>
            </a:r>
            <a:r>
              <a:rPr lang="ru-RU" b="1" dirty="0" smtClean="0"/>
              <a:t>, театр, кинематограф, архитектуру и музыку.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Мунк Эдвард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882808"/>
            <a:ext cx="3686172" cy="4572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Мунк Эдвард (</a:t>
            </a:r>
            <a:r>
              <a:rPr lang="ru-RU" b="1" dirty="0" err="1" smtClean="0"/>
              <a:t>Munch</a:t>
            </a:r>
            <a:r>
              <a:rPr lang="ru-RU" b="1" dirty="0" smtClean="0"/>
              <a:t> </a:t>
            </a:r>
            <a:r>
              <a:rPr lang="ru-RU" b="1" dirty="0" err="1" smtClean="0"/>
              <a:t>Edward</a:t>
            </a:r>
            <a:r>
              <a:rPr lang="ru-RU" b="1" dirty="0" smtClean="0"/>
              <a:t>) (1863-1944), норвежский живописец, театральный художник, график. Мировоззрение художника Мунка формировалось под воздействием идей </a:t>
            </a:r>
            <a:r>
              <a:rPr lang="ru-RU" b="1" dirty="0" err="1" smtClean="0"/>
              <a:t>Йегера</a:t>
            </a:r>
            <a:r>
              <a:rPr lang="ru-RU" b="1" dirty="0" smtClean="0"/>
              <a:t>, Стриндберга, Гамсуна и других скандинавских писателей-символистов, что определило обращение живописца к характерным для символизма “вечным” темам одиночества, угасания, смерти.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357298"/>
            <a:ext cx="327315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"Писать для меня - это болезнь и опьянение. Болезнь, от которой я не хочу отделаться, и опьянение, в котором хочу пребывать".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Анрі Матіс\munch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6215082"/>
            <a:ext cx="25717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hlinkClick r:id="rId3" tooltip="Мунк Крик"/>
              </a:rPr>
              <a:t>Крик</a:t>
            </a:r>
            <a:r>
              <a:rPr lang="ru-RU" b="1" dirty="0"/>
              <a:t> </a:t>
            </a:r>
            <a:r>
              <a:rPr lang="ru-RU" b="1" dirty="0" smtClean="0"/>
              <a:t>  1893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14290"/>
            <a:ext cx="3500430" cy="5078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"Я гулял по дороге с двумя товарищами. Солнце садилось. Небо вдруг стало кроваво-красным, и я почувствовал взрыв меланхолии, грызущей боли под сердцем. Я остановился и прислонился к забору, смертельно усталый. Над сине-черным фьордом и городом лежали кровь и языки пламени. Мои друзья продолжали гулять, а я остался позади, трепеща от страха, и я услышал бесконечный крик, пронзающий природу".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/>
              <a:t>Польский критик Ст. Пшибышевский писал о картине: "Крик"! Невозможно даже дать представление об этой картине, - все ее неслыханное могущество в колорите. Небо взбесилось от крика бедного сына Евы. Каждое страдание - это бездна затхлой крови, каждый протяженный вой страдания - клубы полос, неровных, грубо перемещенных, словно кипящие атомы рождающихся миров... И небо кричит, - вся природа сосредоточилась в страшном урагане крика, а впереди, на помосте, стоит человек и кричит, сжимая обеими руками голову, ибо от таких криков лопаются жилы и седеют волосы".</a:t>
            </a:r>
            <a:endParaRPr lang="ru-RU" b="1" dirty="0"/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Анрі Матіс\munch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295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16" y="6211668"/>
            <a:ext cx="22859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hlinkClick r:id="rId3" tooltip="Мунк Вампир"/>
              </a:rPr>
              <a:t>Вампир</a:t>
            </a:r>
            <a:r>
              <a:rPr lang="ru-RU" b="1" dirty="0"/>
              <a:t> </a:t>
            </a:r>
            <a:r>
              <a:rPr lang="ru-RU" b="1" dirty="0" smtClean="0"/>
              <a:t>1897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Анрі Матіс\munch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009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24" y="6215082"/>
            <a:ext cx="24288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hlinkClick r:id="rId3" tooltip="Мунк Звездная ночь"/>
              </a:rPr>
              <a:t>Звездная ночь</a:t>
            </a:r>
            <a:r>
              <a:rPr lang="ru-RU" b="1" dirty="0"/>
              <a:t> </a:t>
            </a:r>
            <a:r>
              <a:rPr lang="ru-RU" b="1" dirty="0" smtClean="0"/>
              <a:t>1893</a:t>
            </a:r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Анрі Матіс\munch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54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000768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ru-RU" b="1" dirty="0" smtClean="0">
                <a:hlinkClick r:id="rId3" tooltip="Мунк Автопортрет с бутылкой вина"/>
              </a:rPr>
              <a:t>Автопортрет с бутылкой вина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1906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202</TotalTime>
  <Words>535</Words>
  <Application>Microsoft Office PowerPoint</Application>
  <PresentationFormat>Экран (4:3)</PresentationFormat>
  <Paragraphs>31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Експресcіонізм </vt:lpstr>
      <vt:lpstr>Слайд 2</vt:lpstr>
      <vt:lpstr>Слайд 3</vt:lpstr>
      <vt:lpstr>Мунк Эдвард </vt:lpstr>
      <vt:lpstr>Слайд 5</vt:lpstr>
      <vt:lpstr>Слайд 6</vt:lpstr>
      <vt:lpstr>Слайд 7</vt:lpstr>
      <vt:lpstr>Слайд 8</vt:lpstr>
      <vt:lpstr>Слайд 9</vt:lpstr>
      <vt:lpstr>Слайд 10</vt:lpstr>
      <vt:lpstr>Марк Франц</vt:lpstr>
      <vt:lpstr>Слайд 12</vt:lpstr>
      <vt:lpstr>Слайд 13</vt:lpstr>
      <vt:lpstr>Слайд 14</vt:lpstr>
      <vt:lpstr>Слайд 15</vt:lpstr>
      <vt:lpstr>Слайд 16</vt:lpstr>
      <vt:lpstr>Слайд 17</vt:lpstr>
      <vt:lpstr>Шиле Эгон </vt:lpstr>
      <vt:lpstr>Слайд 19</vt:lpstr>
      <vt:lpstr>Слайд 20</vt:lpstr>
      <vt:lpstr>Слайд 21</vt:lpstr>
      <vt:lpstr>Слайд 22</vt:lpstr>
      <vt:lpstr>Слайд 23</vt:lpstr>
      <vt:lpstr>Архітектура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Експресcіонізм </dc:title>
  <dc:creator>User</dc:creator>
  <cp:lastModifiedBy>User</cp:lastModifiedBy>
  <cp:revision>22</cp:revision>
  <dcterms:created xsi:type="dcterms:W3CDTF">2011-04-12T17:21:33Z</dcterms:created>
  <dcterms:modified xsi:type="dcterms:W3CDTF">2011-04-12T20:49:56Z</dcterms:modified>
</cp:coreProperties>
</file>