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88" r:id="rId2"/>
    <p:sldId id="256" r:id="rId3"/>
    <p:sldId id="258" r:id="rId4"/>
    <p:sldId id="259" r:id="rId5"/>
    <p:sldId id="260" r:id="rId6"/>
    <p:sldId id="257" r:id="rId7"/>
    <p:sldId id="291" r:id="rId8"/>
    <p:sldId id="286" r:id="rId9"/>
    <p:sldId id="292" r:id="rId10"/>
    <p:sldId id="290" r:id="rId11"/>
    <p:sldId id="284" r:id="rId12"/>
    <p:sldId id="285" r:id="rId13"/>
    <p:sldId id="261" r:id="rId14"/>
    <p:sldId id="262" r:id="rId15"/>
    <p:sldId id="263" r:id="rId16"/>
    <p:sldId id="287" r:id="rId17"/>
    <p:sldId id="294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89" r:id="rId26"/>
    <p:sldId id="274" r:id="rId27"/>
    <p:sldId id="275" r:id="rId28"/>
    <p:sldId id="276" r:id="rId29"/>
    <p:sldId id="277" r:id="rId30"/>
    <p:sldId id="278" r:id="rId31"/>
    <p:sldId id="279" r:id="rId32"/>
    <p:sldId id="272" r:id="rId33"/>
    <p:sldId id="280" r:id="rId34"/>
    <p:sldId id="281" r:id="rId35"/>
    <p:sldId id="282" r:id="rId36"/>
    <p:sldId id="283" r:id="rId37"/>
    <p:sldId id="295" r:id="rId38"/>
    <p:sldId id="273" r:id="rId39"/>
    <p:sldId id="293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0" autoAdjust="0"/>
    <p:restoredTop sz="91637" autoAdjust="0"/>
  </p:normalViewPr>
  <p:slideViewPr>
    <p:cSldViewPr>
      <p:cViewPr varScale="1">
        <p:scale>
          <a:sx n="63" d="100"/>
          <a:sy n="63" d="100"/>
        </p:scale>
        <p:origin x="-9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B1B7F40-4880-4A34-8B81-990A81832B7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26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2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7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BEAE2-4054-4EF8-BD9B-A96047A68E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11E34-B8D0-47FC-BA67-823C1E14F0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2190C-C239-47F7-8367-6C081D6E5E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D589B-C15E-42EB-A373-C8AA01BB14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6A4DA-3314-41AB-9334-CE26BFC020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3841B-4632-4841-A58F-0332CBB466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1846B-4F26-420D-ABF8-E627BD3201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4844C-C761-48D3-BF46-56F0AB4315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2DFDF-E242-40FB-9006-B86245E485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242FE-1FD0-4044-9D20-22A136D7E1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77E73A8-C516-49DA-9CF3-3046C6D68285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4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4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4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4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A%D0%BE%D0%BC%D0%BF%D0%BE%D0%B7%D0%B8%D1%82%D0%BE%D1%80" TargetMode="External"/><Relationship Id="rId13" Type="http://schemas.openxmlformats.org/officeDocument/2006/relationships/hyperlink" Target="http://uk.wikipedia.org/wiki/1867" TargetMode="External"/><Relationship Id="rId18" Type="http://schemas.openxmlformats.org/officeDocument/2006/relationships/hyperlink" Target="http://uk.wikipedia.org/wiki/%D0%9E%D0%BB%D0%B5%D0%BA%D1%81%D0%B0%D0%BD%D0%B4%D1%80_%D0%9A%D0%BE%D1%88%D0%B8%D1%86%D1%8C" TargetMode="External"/><Relationship Id="rId3" Type="http://schemas.openxmlformats.org/officeDocument/2006/relationships/hyperlink" Target="http://uk.wikipedia.org/wiki/1842" TargetMode="External"/><Relationship Id="rId21" Type="http://schemas.openxmlformats.org/officeDocument/2006/relationships/hyperlink" Target="http://uk.wikipedia.org/wiki/%D0%9A%D0%B8%D1%80%D0%B8%D0%BB%D0%BE_%D0%A1%D1%82%D0%B5%D1%86%D0%B5%D0%BD%D0%BA%D0%BE" TargetMode="External"/><Relationship Id="rId7" Type="http://schemas.openxmlformats.org/officeDocument/2006/relationships/hyperlink" Target="http://uk.wikipedia.org/wiki/%D0%9A%D0%B8%D1%97%D0%B2" TargetMode="External"/><Relationship Id="rId12" Type="http://schemas.openxmlformats.org/officeDocument/2006/relationships/hyperlink" Target="http://uk.wikipedia.org/w/index.php?title=%D0%9A%D0%B8%D1%97%D0%B2%D1%81%D1%8C%D0%BA%D0%B0_%D0%93%D1%80%D0%BE%D0%BC%D0%B0%D0%B4%D0%B0&amp;action=edit&amp;redlink=1" TargetMode="External"/><Relationship Id="rId17" Type="http://schemas.openxmlformats.org/officeDocument/2006/relationships/hyperlink" Target="http://uk.wikipedia.org/wiki/1904" TargetMode="External"/><Relationship Id="rId25" Type="http://schemas.openxmlformats.org/officeDocument/2006/relationships/hyperlink" Target="http://uk.wikipedia.org/wiki/1907" TargetMode="External"/><Relationship Id="rId2" Type="http://schemas.openxmlformats.org/officeDocument/2006/relationships/hyperlink" Target="http://uk.wikipedia.org/wiki/22_%D0%B1%D0%B5%D1%80%D0%B5%D0%B7%D0%BD%D1%8F" TargetMode="External"/><Relationship Id="rId16" Type="http://schemas.openxmlformats.org/officeDocument/2006/relationships/hyperlink" Target="http://uk.wikipedia.org/wiki/1875" TargetMode="External"/><Relationship Id="rId20" Type="http://schemas.openxmlformats.org/officeDocument/2006/relationships/hyperlink" Target="http://uk.wikipedia.org/wiki/190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1912" TargetMode="External"/><Relationship Id="rId11" Type="http://schemas.openxmlformats.org/officeDocument/2006/relationships/hyperlink" Target="http://uk.wikipedia.org/wiki/%D0%9F%D0%B5%D0%B4%D0%B0%D0%B3%D0%BE%D0%B3" TargetMode="External"/><Relationship Id="rId24" Type="http://schemas.openxmlformats.org/officeDocument/2006/relationships/hyperlink" Target="http://uk.wikipedia.org/wiki/1901" TargetMode="External"/><Relationship Id="rId5" Type="http://schemas.openxmlformats.org/officeDocument/2006/relationships/hyperlink" Target="http://uk.wikipedia.org/wiki/6_%D0%BB%D0%B8%D1%81%D1%82%D0%BE%D0%BF%D0%B0%D0%B4%D0%B0" TargetMode="External"/><Relationship Id="rId15" Type="http://schemas.openxmlformats.org/officeDocument/2006/relationships/hyperlink" Target="http://uk.wikipedia.org/wiki/1874" TargetMode="External"/><Relationship Id="rId23" Type="http://schemas.openxmlformats.org/officeDocument/2006/relationships/hyperlink" Target="http://uk.wikipedia.org/wiki/%D0%9B%D0%B5%D0%B2%D0%BA%D0%BE_%D0%A0%D0%B5%D0%B2%D1%83%D1%86%D1%8C%D0%BA%D0%B8%D0%B9" TargetMode="External"/><Relationship Id="rId10" Type="http://schemas.openxmlformats.org/officeDocument/2006/relationships/hyperlink" Target="http://uk.wikipedia.org/wiki/%D0%94%D0%B8%D1%80%D0%B8%D0%B3%D0%B5%D0%BD%D1%82" TargetMode="External"/><Relationship Id="rId19" Type="http://schemas.openxmlformats.org/officeDocument/2006/relationships/hyperlink" Target="http://uk.wikipedia.org/wiki/1905" TargetMode="External"/><Relationship Id="rId4" Type="http://schemas.openxmlformats.org/officeDocument/2006/relationships/hyperlink" Target="http://uk.wikipedia.org/wiki/%D0%93%D1%80%D0%B8%D0%BD%D1%8C%D0%BA%D0%B8" TargetMode="External"/><Relationship Id="rId9" Type="http://schemas.openxmlformats.org/officeDocument/2006/relationships/hyperlink" Target="http://uk.wikipedia.org/wiki/%D0%9F%D1%96%D0%B0%D0%BD%D1%96%D1%81%D1%82" TargetMode="External"/><Relationship Id="rId14" Type="http://schemas.openxmlformats.org/officeDocument/2006/relationships/hyperlink" Target="http://uk.wikipedia.org/wiki/1869" TargetMode="External"/><Relationship Id="rId22" Type="http://schemas.openxmlformats.org/officeDocument/2006/relationships/hyperlink" Target="http://uk.wikipedia.org/w/index.php?title=%D0%9F%D0%B0%D0%B2%D0%BB%D0%BE_%D0%94%D0%B5%D0%BC%D1%83%D1%86%D1%8C%D0%BA%D0%B8%D0%B9&amp;action=edit&amp;redlink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229600" cy="1143000"/>
          </a:xfrm>
        </p:spPr>
        <p:txBody>
          <a:bodyPr/>
          <a:lstStyle/>
          <a:p>
            <a:r>
              <a:rPr lang="uk-UA" sz="4800" b="1"/>
              <a:t>Розвиток літератури. Монументальне та образотворче мистецтво України другої половини </a:t>
            </a:r>
            <a:r>
              <a:rPr lang="en-US" sz="4800" b="1"/>
              <a:t>XIX </a:t>
            </a:r>
            <a:r>
              <a:rPr lang="uk-UA" sz="4800" b="1"/>
              <a:t>ст. Меценати</a:t>
            </a:r>
            <a:r>
              <a:rPr lang="ru-RU" sz="4000"/>
              <a:t/>
            </a:r>
            <a:br>
              <a:rPr lang="ru-RU" sz="4000"/>
            </a:br>
            <a:endParaRPr lang="ru-RU" sz="4000"/>
          </a:p>
        </p:txBody>
      </p:sp>
      <p:pic>
        <p:nvPicPr>
          <p:cNvPr id="44036" name="Picture 4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57850"/>
            <a:ext cx="1200150" cy="1200150"/>
          </a:xfrm>
          <a:prstGeom prst="rect">
            <a:avLst/>
          </a:prstGeom>
          <a:noFill/>
        </p:spPr>
      </p:pic>
      <p:pic>
        <p:nvPicPr>
          <p:cNvPr id="44037" name="Picture 5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0"/>
            <a:ext cx="1200150" cy="1200150"/>
          </a:xfrm>
          <a:prstGeom prst="rect">
            <a:avLst/>
          </a:prstGeom>
          <a:noFill/>
        </p:spPr>
      </p:pic>
      <p:pic>
        <p:nvPicPr>
          <p:cNvPr id="44038" name="Picture 6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565785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492375"/>
            <a:ext cx="8229600" cy="1143000"/>
          </a:xfrm>
        </p:spPr>
        <p:txBody>
          <a:bodyPr/>
          <a:lstStyle/>
          <a:p>
            <a:r>
              <a:rPr lang="uk-UA" sz="5400"/>
              <a:t>Пам'ятки архітектури та скульптури</a:t>
            </a:r>
            <a:endParaRPr lang="ru-RU" sz="5400"/>
          </a:p>
        </p:txBody>
      </p:sp>
      <p:pic>
        <p:nvPicPr>
          <p:cNvPr id="46084" name="Picture 4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57850"/>
            <a:ext cx="1200150" cy="1200150"/>
          </a:xfrm>
          <a:prstGeom prst="rect">
            <a:avLst/>
          </a:prstGeom>
          <a:noFill/>
        </p:spPr>
      </p:pic>
      <p:pic>
        <p:nvPicPr>
          <p:cNvPr id="46085" name="Picture 5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26035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099050" y="6338888"/>
            <a:ext cx="404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800"/>
              <a:t>Володимирський собор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8913"/>
            <a:ext cx="8229600" cy="6669087"/>
          </a:xfrm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124075" y="6165850"/>
            <a:ext cx="637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/>
              <a:t>Руські єпископи, фреска собору (Васнецов)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/>
              <a:t>СКУЛЬПТУРИ СТАТСЬКОГО РАДНИКА</a:t>
            </a:r>
            <a:br>
              <a:rPr lang="ru-RU" sz="3600" b="1"/>
            </a:br>
            <a:r>
              <a:rPr lang="uk-UA" sz="4000" b="1"/>
              <a:t>Леоніда Позена</a:t>
            </a:r>
            <a:r>
              <a:rPr lang="ru-RU" sz="4000"/>
              <a:t> </a:t>
            </a:r>
          </a:p>
        </p:txBody>
      </p:sp>
      <p:pic>
        <p:nvPicPr>
          <p:cNvPr id="16388" name="Picture 4" descr="Портрет Леоніда Позена. Художник М.Ярошенко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844675"/>
            <a:ext cx="4248150" cy="5013325"/>
          </a:xfrm>
          <a:noFill/>
          <a:ln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478588" y="6491288"/>
            <a:ext cx="2665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uk-UA"/>
              <a:t>Художник М.Ярошенко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uk-UA" sz="4000"/>
              <a:t>Лірник</a:t>
            </a:r>
            <a:endParaRPr lang="ru-RU" sz="4000"/>
          </a:p>
        </p:txBody>
      </p:sp>
      <p:pic>
        <p:nvPicPr>
          <p:cNvPr id="174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765175"/>
            <a:ext cx="8569325" cy="60928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3663" y="1773238"/>
            <a:ext cx="2700337" cy="1143000"/>
          </a:xfrm>
        </p:spPr>
        <p:txBody>
          <a:bodyPr/>
          <a:lstStyle/>
          <a:p>
            <a:r>
              <a:rPr lang="uk-UA" sz="2400"/>
              <a:t>Пам’ятник І.Котляревському в Полтаві</a:t>
            </a:r>
            <a:r>
              <a:rPr lang="ru-RU" sz="4000"/>
              <a:t> 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0"/>
            <a:ext cx="58324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r>
              <a:rPr lang="uk-UA" sz="6000" b="1"/>
              <a:t>Архип Куїнджі</a:t>
            </a:r>
            <a:endParaRPr lang="ru-RU" sz="6000" b="1"/>
          </a:p>
        </p:txBody>
      </p:sp>
      <p:pic>
        <p:nvPicPr>
          <p:cNvPr id="43012" name="Picture 4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57850"/>
            <a:ext cx="1200150" cy="1200150"/>
          </a:xfrm>
          <a:prstGeom prst="rect">
            <a:avLst/>
          </a:prstGeom>
          <a:noFill/>
        </p:spPr>
      </p:pic>
      <p:pic>
        <p:nvPicPr>
          <p:cNvPr id="43013" name="Picture 5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0"/>
            <a:ext cx="1200150" cy="1200150"/>
          </a:xfrm>
          <a:prstGeom prst="rect">
            <a:avLst/>
          </a:prstGeom>
          <a:noFill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3500438"/>
            <a:ext cx="251936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Місячна ніч на Дніпрі</a:t>
            </a:r>
            <a:endParaRPr lang="ru-RU"/>
          </a:p>
        </p:txBody>
      </p:sp>
      <p:pic>
        <p:nvPicPr>
          <p:cNvPr id="52228" name="Picture 4" descr="78-7-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557338"/>
            <a:ext cx="8064500" cy="4679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8964612" cy="633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4813"/>
            <a:ext cx="9144000" cy="6096000"/>
          </a:xfrm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191250" y="5876925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Березовий гай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Портреты укр писателей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0"/>
            <a:ext cx="5256213" cy="6669088"/>
          </a:xfrm>
          <a:prstGeom prst="rect">
            <a:avLst/>
          </a:prstGeom>
          <a:noFill/>
        </p:spPr>
      </p:pic>
      <p:pic>
        <p:nvPicPr>
          <p:cNvPr id="2053" name="Picture 5" descr="J0105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88913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33375"/>
            <a:ext cx="9144000" cy="6335713"/>
          </a:xfrm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732588" y="5949950"/>
            <a:ext cx="2189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Українська ніч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/>
              <a:t/>
            </a:r>
            <a:br>
              <a:rPr lang="ru-RU" sz="4000" b="1"/>
            </a:br>
            <a:endParaRPr lang="ru-RU" sz="4000" b="1"/>
          </a:p>
        </p:txBody>
      </p:sp>
      <p:pic>
        <p:nvPicPr>
          <p:cNvPr id="2253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8913"/>
            <a:ext cx="9144000" cy="6480175"/>
          </a:xfrm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156325" y="5876925"/>
            <a:ext cx="27876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Березовая роща</a:t>
            </a:r>
            <a: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8435975" cy="6264275"/>
          </a:xfrm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7524750" y="5441950"/>
            <a:ext cx="96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Ночь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33375"/>
            <a:ext cx="9144000" cy="6264275"/>
          </a:xfrm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380288" y="5514975"/>
            <a:ext cx="1274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Радуга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49275"/>
            <a:ext cx="9144000" cy="5975350"/>
          </a:xfrm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284663" y="5516563"/>
            <a:ext cx="430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Солнечные пятна на инее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r>
              <a:rPr lang="uk-UA" sz="6000"/>
              <a:t>Микола Пимоненко</a:t>
            </a:r>
            <a:endParaRPr lang="ru-RU" sz="6000"/>
          </a:p>
        </p:txBody>
      </p:sp>
      <p:pic>
        <p:nvPicPr>
          <p:cNvPr id="45060" name="Picture 4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260350"/>
            <a:ext cx="1200150" cy="1200150"/>
          </a:xfrm>
          <a:prstGeom prst="rect">
            <a:avLst/>
          </a:prstGeom>
          <a:noFill/>
        </p:spPr>
      </p:pic>
      <p:pic>
        <p:nvPicPr>
          <p:cNvPr id="45061" name="Picture 5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65785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4813"/>
            <a:ext cx="9144000" cy="6119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4813"/>
            <a:ext cx="9144000" cy="6192837"/>
          </a:xfrm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667625" y="5514975"/>
            <a:ext cx="1001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Свати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0"/>
            <a:ext cx="5905500" cy="6858000"/>
          </a:xfrm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500563" y="6400800"/>
            <a:ext cx="291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/>
              <a:t>Різдвяні ворожіння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33375"/>
            <a:ext cx="9144000" cy="6264275"/>
          </a:xfrm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164388" y="59055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/>
              <a:t>Пасха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6" name="Picture 4" descr="Портреты укр писателей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5472113" cy="6524625"/>
          </a:xfrm>
          <a:prstGeom prst="rect">
            <a:avLst/>
          </a:prstGeom>
          <a:noFill/>
        </p:spPr>
      </p:pic>
      <p:pic>
        <p:nvPicPr>
          <p:cNvPr id="13317" name="Picture 5" descr="J0105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26035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8913"/>
            <a:ext cx="9144000" cy="6335712"/>
          </a:xfrm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883400" y="5949950"/>
            <a:ext cx="226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/>
              <a:t>Українська ніч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33375"/>
            <a:ext cx="8964612" cy="6264275"/>
          </a:xfrm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300788" y="5949950"/>
            <a:ext cx="260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Жнива на Україні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7  0.033 -0.0586  0.058 -0.0586  C 0.095 -0.0586  0.125 -0.02264  0.125 0.02264  C 0.125 0.03729  0.122 0.05061  0.116 0.06259  C 0.117 0.06259  0 0.24239  0 0.24372  C 0 0.24239  -0.117 0.06259  -0.116 0.06259  C -0.122 0.05061  -0.125 0.03729  -0.125 0.02264  C -0.125 -0.02264  -0.095 -0.0586  -0.057 -0.0586  C -0.033 -0.0586  -0.012 -0.02397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r>
              <a:rPr lang="ru-RU" sz="4800" b="1"/>
              <a:t>Васильківський Сергій Іванович</a:t>
            </a:r>
            <a:br>
              <a:rPr lang="ru-RU" sz="4800" b="1"/>
            </a:br>
            <a:endParaRPr lang="ru-RU" sz="4800" b="1"/>
          </a:p>
        </p:txBody>
      </p:sp>
      <p:pic>
        <p:nvPicPr>
          <p:cNvPr id="27652" name="Picture 4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260350"/>
            <a:ext cx="1200150" cy="1200150"/>
          </a:xfrm>
          <a:prstGeom prst="rect">
            <a:avLst/>
          </a:prstGeom>
          <a:noFill/>
        </p:spPr>
      </p:pic>
      <p:pic>
        <p:nvPicPr>
          <p:cNvPr id="27653" name="Picture 5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5445125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4813"/>
            <a:ext cx="9144000" cy="6192837"/>
          </a:xfrm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6156325" y="5441950"/>
            <a:ext cx="299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Український пейзаж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4813"/>
            <a:ext cx="9144000" cy="6192837"/>
          </a:xfrm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6443663" y="5949950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Чумацький шлях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0"/>
            <a:ext cx="5699125" cy="6858000"/>
          </a:xfrm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859338" y="6400800"/>
            <a:ext cx="230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/>
              <a:t>Козача левада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49275"/>
            <a:ext cx="9144000" cy="6119813"/>
          </a:xfrm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7750175" y="6165850"/>
            <a:ext cx="139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Околиця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52513"/>
            <a:ext cx="8229600" cy="2582862"/>
          </a:xfrm>
        </p:spPr>
        <p:txBody>
          <a:bodyPr/>
          <a:lstStyle/>
          <a:p>
            <a:r>
              <a:rPr lang="uk-UA" sz="6000"/>
              <a:t>Українські меценати</a:t>
            </a:r>
            <a:endParaRPr lang="ru-RU" sz="6000"/>
          </a:p>
        </p:txBody>
      </p:sp>
      <p:pic>
        <p:nvPicPr>
          <p:cNvPr id="53252" name="Picture 4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260350"/>
            <a:ext cx="1200150" cy="1200150"/>
          </a:xfrm>
          <a:prstGeom prst="rect">
            <a:avLst/>
          </a:prstGeom>
          <a:noFill/>
        </p:spPr>
      </p:pic>
      <p:pic>
        <p:nvPicPr>
          <p:cNvPr id="53253" name="Picture 5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45125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576263"/>
          </a:xfrm>
        </p:spPr>
        <p:txBody>
          <a:bodyPr/>
          <a:lstStyle/>
          <a:p>
            <a:r>
              <a:rPr lang="ru-RU" sz="4000" b="1"/>
              <a:t>Микола Терещенко</a:t>
            </a:r>
            <a:endParaRPr lang="ru-RU" sz="4000"/>
          </a:p>
        </p:txBody>
      </p:sp>
      <p:pic>
        <p:nvPicPr>
          <p:cNvPr id="28678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981075"/>
            <a:ext cx="4032250" cy="5359400"/>
          </a:xfrm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52513"/>
            <a:ext cx="45005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6227763" y="6092825"/>
            <a:ext cx="2916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Банківська споруда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Платон Симиренко</a:t>
            </a:r>
            <a:endParaRPr lang="ru-RU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628775"/>
            <a:ext cx="41052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7" name="Picture 7" descr="J0105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373688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554513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 descr="J0105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88913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88913"/>
            <a:ext cx="554513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 descr="J0105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3850" y="26035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Портреты укр писателей-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5472113" cy="6669088"/>
          </a:xfrm>
          <a:prstGeom prst="rect">
            <a:avLst/>
          </a:prstGeom>
          <a:noFill/>
        </p:spPr>
      </p:pic>
      <p:pic>
        <p:nvPicPr>
          <p:cNvPr id="12293" name="Picture 5" descr="J0105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3850" y="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205038"/>
            <a:ext cx="8229600" cy="1143000"/>
          </a:xfrm>
        </p:spPr>
        <p:txBody>
          <a:bodyPr/>
          <a:lstStyle/>
          <a:p>
            <a:r>
              <a:rPr lang="uk-UA" sz="6000"/>
              <a:t>Музичне мистецтво</a:t>
            </a:r>
            <a:endParaRPr lang="ru-RU" sz="6000"/>
          </a:p>
        </p:txBody>
      </p:sp>
      <p:pic>
        <p:nvPicPr>
          <p:cNvPr id="47109" name="Picture 5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260350"/>
            <a:ext cx="1200150" cy="1200150"/>
          </a:xfrm>
          <a:prstGeom prst="rect">
            <a:avLst/>
          </a:prstGeom>
          <a:noFill/>
        </p:spPr>
      </p:pic>
      <p:pic>
        <p:nvPicPr>
          <p:cNvPr id="47110" name="Picture 6" descr="J0105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5445125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1412875"/>
            <a:ext cx="3467100" cy="1143000"/>
          </a:xfrm>
        </p:spPr>
        <p:txBody>
          <a:bodyPr/>
          <a:lstStyle/>
          <a:p>
            <a:r>
              <a:rPr lang="uk-UA" sz="4000"/>
              <a:t>Микола Лисенко</a:t>
            </a:r>
            <a:endParaRPr lang="ru-RU" sz="4000"/>
          </a:p>
        </p:txBody>
      </p:sp>
      <p:pic>
        <p:nvPicPr>
          <p:cNvPr id="4198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60350"/>
            <a:ext cx="5184775" cy="6597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642350" cy="6264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/>
              <a:t>Мико́ла Віта́лійович Ли́сенко</a:t>
            </a:r>
            <a:r>
              <a:rPr lang="ru-RU" sz="1600"/>
              <a:t> (</a:t>
            </a:r>
            <a:r>
              <a:rPr lang="ru-RU" sz="1600">
                <a:hlinkClick r:id="rId2" tooltip="22 березня"/>
              </a:rPr>
              <a:t>22 (10) березня</a:t>
            </a:r>
            <a:r>
              <a:rPr lang="ru-RU" sz="1600"/>
              <a:t> </a:t>
            </a:r>
            <a:r>
              <a:rPr lang="ru-RU" sz="1600">
                <a:hlinkClick r:id="rId3" tooltip="1842"/>
              </a:rPr>
              <a:t>1842</a:t>
            </a:r>
            <a:r>
              <a:rPr lang="ru-RU" sz="1600"/>
              <a:t> р., с. </a:t>
            </a:r>
            <a:r>
              <a:rPr lang="ru-RU" sz="1600">
                <a:hlinkClick r:id="rId4" tooltip="Гриньки"/>
              </a:rPr>
              <a:t>Гриньки</a:t>
            </a:r>
            <a:r>
              <a:rPr lang="ru-RU" sz="1600"/>
              <a:t> (Полтавщина) — </a:t>
            </a:r>
            <a:r>
              <a:rPr lang="ru-RU" sz="1600">
                <a:hlinkClick r:id="rId5" tooltip="6 листопада"/>
              </a:rPr>
              <a:t>6 листопада</a:t>
            </a:r>
            <a:r>
              <a:rPr lang="ru-RU" sz="1600"/>
              <a:t> (24 жовтня) </a:t>
            </a:r>
            <a:r>
              <a:rPr lang="ru-RU" sz="1600">
                <a:hlinkClick r:id="rId6" tooltip="1912"/>
              </a:rPr>
              <a:t>1912</a:t>
            </a:r>
            <a:r>
              <a:rPr lang="ru-RU" sz="1600"/>
              <a:t> р., </a:t>
            </a:r>
            <a:r>
              <a:rPr lang="ru-RU" sz="1600">
                <a:hlinkClick r:id="rId7" tooltip="Київ"/>
              </a:rPr>
              <a:t>Київ</a:t>
            </a:r>
            <a:r>
              <a:rPr lang="ru-RU" sz="1600"/>
              <a:t>) — видатний український </a:t>
            </a:r>
            <a:r>
              <a:rPr lang="ru-RU" sz="1600">
                <a:hlinkClick r:id="rId8" tooltip="Композитор"/>
              </a:rPr>
              <a:t>композитор</a:t>
            </a:r>
            <a:r>
              <a:rPr lang="ru-RU" sz="1600"/>
              <a:t>, </a:t>
            </a:r>
            <a:r>
              <a:rPr lang="ru-RU" sz="1600">
                <a:hlinkClick r:id="rId9" tooltip="Піаніст"/>
              </a:rPr>
              <a:t>піаніст</a:t>
            </a:r>
            <a:r>
              <a:rPr lang="ru-RU" sz="1600"/>
              <a:t>, </a:t>
            </a:r>
            <a:r>
              <a:rPr lang="ru-RU" sz="1600">
                <a:hlinkClick r:id="rId10" tooltip="Диригент"/>
              </a:rPr>
              <a:t>диригент</a:t>
            </a:r>
            <a:r>
              <a:rPr lang="ru-RU" sz="1600"/>
              <a:t>, </a:t>
            </a:r>
            <a:r>
              <a:rPr lang="ru-RU" sz="1600">
                <a:hlinkClick r:id="rId11" tooltip="Педагог"/>
              </a:rPr>
              <a:t>педагог</a:t>
            </a:r>
            <a:r>
              <a:rPr lang="ru-RU" sz="1600"/>
              <a:t>, збирач пісенного фольклору, громадський діяч.Походив з козацько-старшинського роду Лисенків.Навчався у Харківському та Київському університетах, мав звання кандидата природничих наук.Становлення Лисенка як громадського діяча пройшло у </a:t>
            </a:r>
            <a:r>
              <a:rPr lang="ru-RU" sz="1600">
                <a:hlinkClick r:id="rId12" tooltip="Київська Громада (ще не написана)"/>
              </a:rPr>
              <a:t>«Київській Громаді»</a:t>
            </a:r>
            <a:r>
              <a:rPr lang="ru-RU" sz="1600"/>
              <a:t>.</a:t>
            </a:r>
            <a:r>
              <a:rPr lang="ru-RU" sz="1600">
                <a:hlinkClick r:id="rId13" tooltip="1867"/>
              </a:rPr>
              <a:t>1867</a:t>
            </a:r>
            <a:r>
              <a:rPr lang="ru-RU" sz="1600"/>
              <a:t>—</a:t>
            </a:r>
            <a:r>
              <a:rPr lang="ru-RU" sz="1600">
                <a:hlinkClick r:id="rId14" tooltip="1869"/>
              </a:rPr>
              <a:t>1869</a:t>
            </a:r>
            <a:r>
              <a:rPr lang="ru-RU" sz="1600"/>
              <a:t> — завершив музичне навчання у Лейпцігу.</a:t>
            </a:r>
            <a:r>
              <a:rPr lang="ru-RU" sz="1600">
                <a:hlinkClick r:id="rId15" tooltip="1874"/>
              </a:rPr>
              <a:t>1874</a:t>
            </a:r>
            <a:r>
              <a:rPr lang="ru-RU" sz="1600"/>
              <a:t>—</a:t>
            </a:r>
            <a:r>
              <a:rPr lang="ru-RU" sz="1600">
                <a:hlinkClick r:id="rId16" tooltip="1875"/>
              </a:rPr>
              <a:t>1875</a:t>
            </a:r>
            <a:r>
              <a:rPr lang="ru-RU" sz="1600"/>
              <a:t> — вдосконалював майстерність у Петербурзі в М.Римського-Корсакова.З </a:t>
            </a:r>
            <a:r>
              <a:rPr lang="ru-RU" sz="1600">
                <a:hlinkClick r:id="rId14" tooltip="1869"/>
              </a:rPr>
              <a:t>1869</a:t>
            </a:r>
            <a:r>
              <a:rPr lang="ru-RU" sz="1600"/>
              <a:t> р. жив у Києві, де працював учителем гри на фортепіано, а </a:t>
            </a:r>
            <a:r>
              <a:rPr lang="ru-RU" sz="1600">
                <a:hlinkClick r:id="rId17" tooltip="1904"/>
              </a:rPr>
              <a:t>1904</a:t>
            </a:r>
            <a:r>
              <a:rPr lang="ru-RU" sz="1600"/>
              <a:t> року відкрив власну музично-драматичну школу.Був у центрі музичного і національно-культурного життя Києва — виступав з концертами як піаніст, організовував хори, концертував з ними у Києві і по всій Україні. Брав участь у «Філармонічному товаристві любителів музики і співу», «Гуртку любителів музики і співу», «Гуртку любителів музики» Я.Спиглазова, в організації недільної школи для хлопців-селян, пізніше — в підготовці «Словника української мови», у переписі населення Києва, в роботі Південно-Західного відділення Російського Географічного Товариства. Виступав як піаніст у концертах Київського відділення Російського музичного товариства, на вечорах Літературно-Артистичного Товариства, членом правління якого він був, у щомісячних народних концертах у залі Народної аудиторії. Організовував щорічні шевченківські концерти. Разом з </a:t>
            </a:r>
            <a:r>
              <a:rPr lang="ru-RU" sz="1600">
                <a:hlinkClick r:id="rId18" tooltip="Олександр Кошиць"/>
              </a:rPr>
              <a:t>О.Кошицем</a:t>
            </a:r>
            <a:r>
              <a:rPr lang="ru-RU" sz="1600"/>
              <a:t> був організатором музичного товариства «Боян» (</a:t>
            </a:r>
            <a:r>
              <a:rPr lang="ru-RU" sz="1600">
                <a:hlinkClick r:id="rId19" tooltip="1905"/>
              </a:rPr>
              <a:t>1905</a:t>
            </a:r>
            <a:r>
              <a:rPr lang="ru-RU" sz="1600"/>
              <a:t>).</a:t>
            </a:r>
            <a:r>
              <a:rPr lang="ru-RU" sz="1600">
                <a:hlinkClick r:id="rId20" tooltip="1908"/>
              </a:rPr>
              <a:t>1908</a:t>
            </a:r>
            <a:r>
              <a:rPr lang="ru-RU" sz="1600"/>
              <a:t>—</a:t>
            </a:r>
            <a:r>
              <a:rPr lang="ru-RU" sz="1600">
                <a:hlinkClick r:id="rId6" tooltip="1912"/>
              </a:rPr>
              <a:t>1912</a:t>
            </a:r>
            <a:r>
              <a:rPr lang="ru-RU" sz="1600"/>
              <a:t> — голова ради правління «Українського Клубу».У хорах Лисенка здобули початки мистецької освіти </a:t>
            </a:r>
            <a:r>
              <a:rPr lang="ru-RU" sz="1600">
                <a:hlinkClick r:id="rId21" tooltip="Кирило Стеценко"/>
              </a:rPr>
              <a:t>К.Стеценко</a:t>
            </a:r>
            <a:r>
              <a:rPr lang="ru-RU" sz="1600"/>
              <a:t>, </a:t>
            </a:r>
            <a:r>
              <a:rPr lang="ru-RU" sz="1600">
                <a:hlinkClick r:id="rId22" tooltip="Павло Демуцький (ще не написана)"/>
              </a:rPr>
              <a:t>П.Демуцький</a:t>
            </a:r>
            <a:r>
              <a:rPr lang="ru-RU" sz="1600"/>
              <a:t>, </a:t>
            </a:r>
            <a:r>
              <a:rPr lang="ru-RU" sz="1600">
                <a:hlinkClick r:id="rId23" tooltip="Левко Ревуцький"/>
              </a:rPr>
              <a:t>Л.Ревуцький</a:t>
            </a:r>
            <a:r>
              <a:rPr lang="ru-RU" sz="1600"/>
              <a:t>, О.Лисенко та інші. Грошовий збір від концертів йшов на громадські потреби, зокрема, на користь 183 студентів Київського університету, відданих у солдати за участь в антиурядовій демонстрації </a:t>
            </a:r>
            <a:r>
              <a:rPr lang="ru-RU" sz="1600">
                <a:hlinkClick r:id="rId24" tooltip="1901"/>
              </a:rPr>
              <a:t>1901</a:t>
            </a:r>
            <a:r>
              <a:rPr lang="ru-RU" sz="1600"/>
              <a:t> року.Лисенка переслідував царський уряд, </a:t>
            </a:r>
            <a:r>
              <a:rPr lang="ru-RU" sz="1600">
                <a:hlinkClick r:id="rId25" tooltip="1907"/>
              </a:rPr>
              <a:t>1907</a:t>
            </a:r>
            <a:r>
              <a:rPr lang="ru-RU" sz="1600"/>
              <a:t> року він був на деякий час заарештований.Помер і похований у Києві.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зрез">
  <a:themeElements>
    <a:clrScheme name="Разрез 7">
      <a:dk1>
        <a:srgbClr val="7474A2"/>
      </a:dk1>
      <a:lt1>
        <a:srgbClr val="FFFFFF"/>
      </a:lt1>
      <a:dk2>
        <a:srgbClr val="5E5E8E"/>
      </a:dk2>
      <a:lt2>
        <a:srgbClr val="D1D1DF"/>
      </a:lt2>
      <a:accent1>
        <a:srgbClr val="CC66FF"/>
      </a:accent1>
      <a:accent2>
        <a:srgbClr val="6666FF"/>
      </a:accent2>
      <a:accent3>
        <a:srgbClr val="B6B6C6"/>
      </a:accent3>
      <a:accent4>
        <a:srgbClr val="DADADA"/>
      </a:accent4>
      <a:accent5>
        <a:srgbClr val="E2B8FF"/>
      </a:accent5>
      <a:accent6>
        <a:srgbClr val="5C5CE7"/>
      </a:accent6>
      <a:hlink>
        <a:srgbClr val="FFCC99"/>
      </a:hlink>
      <a:folHlink>
        <a:srgbClr val="CCCCFF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197</TotalTime>
  <Words>99</Words>
  <Application>Microsoft Office PowerPoint</Application>
  <PresentationFormat>Экран (4:3)</PresentationFormat>
  <Paragraphs>35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Tahoma</vt:lpstr>
      <vt:lpstr>Times New Roman</vt:lpstr>
      <vt:lpstr>Wingdings</vt:lpstr>
      <vt:lpstr>Разрез</vt:lpstr>
      <vt:lpstr>Розвиток літератури. Монументальне та образотворче мистецтво України другої половини XIX ст. Меценати </vt:lpstr>
      <vt:lpstr>Слайд 2</vt:lpstr>
      <vt:lpstr>Слайд 3</vt:lpstr>
      <vt:lpstr>Слайд 4</vt:lpstr>
      <vt:lpstr>Слайд 5</vt:lpstr>
      <vt:lpstr>Слайд 6</vt:lpstr>
      <vt:lpstr>Музичне мистецтво</vt:lpstr>
      <vt:lpstr>Микола Лисенко</vt:lpstr>
      <vt:lpstr>Слайд 9</vt:lpstr>
      <vt:lpstr>Пам'ятки архітектури та скульптури</vt:lpstr>
      <vt:lpstr>Слайд 11</vt:lpstr>
      <vt:lpstr>Слайд 12</vt:lpstr>
      <vt:lpstr>СКУЛЬПТУРИ СТАТСЬКОГО РАДНИКА Леоніда Позена </vt:lpstr>
      <vt:lpstr>Лірник</vt:lpstr>
      <vt:lpstr>Пам’ятник І.Котляревському в Полтаві </vt:lpstr>
      <vt:lpstr>Архип Куїнджі</vt:lpstr>
      <vt:lpstr>Місячна ніч на Дніпрі</vt:lpstr>
      <vt:lpstr>Слайд 18</vt:lpstr>
      <vt:lpstr>Слайд 19</vt:lpstr>
      <vt:lpstr>Слайд 20</vt:lpstr>
      <vt:lpstr> </vt:lpstr>
      <vt:lpstr>Слайд 22</vt:lpstr>
      <vt:lpstr>Слайд 23</vt:lpstr>
      <vt:lpstr>Слайд 24</vt:lpstr>
      <vt:lpstr>Микола Пимоненко</vt:lpstr>
      <vt:lpstr>Слайд 26</vt:lpstr>
      <vt:lpstr>Слайд 27</vt:lpstr>
      <vt:lpstr>Слайд 28</vt:lpstr>
      <vt:lpstr>Слайд 29</vt:lpstr>
      <vt:lpstr>Слайд 30</vt:lpstr>
      <vt:lpstr>Слайд 31</vt:lpstr>
      <vt:lpstr>Васильківський Сергій Іванович </vt:lpstr>
      <vt:lpstr>Слайд 33</vt:lpstr>
      <vt:lpstr>Слайд 34</vt:lpstr>
      <vt:lpstr>Слайд 35</vt:lpstr>
      <vt:lpstr>Слайд 36</vt:lpstr>
      <vt:lpstr>Українські меценати</vt:lpstr>
      <vt:lpstr>Микола Терещенко</vt:lpstr>
      <vt:lpstr>Платон Симиренко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111</cp:lastModifiedBy>
  <cp:revision>13</cp:revision>
  <dcterms:created xsi:type="dcterms:W3CDTF">2008-03-08T16:56:12Z</dcterms:created>
  <dcterms:modified xsi:type="dcterms:W3CDTF">2011-01-29T21:48:31Z</dcterms:modified>
</cp:coreProperties>
</file>