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1" r:id="rId3"/>
    <p:sldId id="257" r:id="rId4"/>
    <p:sldId id="260" r:id="rId5"/>
    <p:sldId id="266" r:id="rId6"/>
    <p:sldId id="262" r:id="rId7"/>
    <p:sldId id="265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9B59BE3-71B8-4BFD-BB14-790E5127535B}" type="datetimeFigureOut">
              <a:rPr lang="ru-RU" smtClean="0"/>
              <a:pPr/>
              <a:t>26.09.2012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D290F88-CA20-44FD-AD94-36E157000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1%D0%B0%D0%B9%D0%BA%D0%BE%D0%B2%D0%B5_%D0%BA%D0%BB%D0%B0%D0%B4%D0%BE%D0%B2%D0%B8%D1%89%D0%B5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A%D0%B8%D1%97%D0%B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0%B5%D1%80%D1%85%D0%BE%D0%B2%D0%BD%D0%B0_%D0%A0%D0%B0%D0%B4%D0%B0_%D0%A3%D0%BA%D1%80%D0%B0%D1%97%D0%BD%D0%B8" TargetMode="External"/><Relationship Id="rId2" Type="http://schemas.openxmlformats.org/officeDocument/2006/relationships/hyperlink" Target="http://uk.wikipedia.org/wiki/%D0%92%D0%92%D0%9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1%D0%B0%D0%B9%D0%BA%D0%BE%D0%B2%D0%B5_%D0%BA%D0%BB%D0%B0%D0%B4%D0%BE%D0%B2%D0%B8%D1%89%D0%B5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uk-UA" sz="5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ТЕМА  </a:t>
            </a:r>
            <a:r>
              <a:rPr lang="uk-UA" sz="5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uk-UA" sz="6600" b="1" i="1" dirty="0" smtClean="0">
                <a:solidFill>
                  <a:srgbClr val="0070C0"/>
                </a:solidFill>
              </a:rPr>
              <a:t>ЗАСОБИ  КОМПОЗИЦІЙНОЇ</a:t>
            </a:r>
            <a:br>
              <a:rPr lang="uk-UA" sz="6600" b="1" i="1" dirty="0" smtClean="0">
                <a:solidFill>
                  <a:srgbClr val="0070C0"/>
                </a:solidFill>
              </a:rPr>
            </a:br>
            <a:r>
              <a:rPr lang="uk-UA" sz="6600" b="1" i="1" dirty="0" smtClean="0">
                <a:solidFill>
                  <a:srgbClr val="0070C0"/>
                </a:solidFill>
              </a:rPr>
              <a:t>ПОБУДОВИ  МУЗИЧНИХ  </a:t>
            </a:r>
            <a:r>
              <a:rPr lang="uk-UA" sz="6600" b="1" i="1" dirty="0" smtClean="0">
                <a:solidFill>
                  <a:srgbClr val="0070C0"/>
                </a:solidFill>
              </a:rPr>
              <a:t>ТВОРІВ</a:t>
            </a:r>
            <a:endParaRPr lang="en-US" sz="6600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uk-UA" sz="3500" b="1" i="1" dirty="0" smtClean="0">
                <a:solidFill>
                  <a:srgbClr val="0070C0"/>
                </a:solidFill>
              </a:rPr>
              <a:t>Л.Ревуцький ( Симфонія №2 ФІНАЛ  )</a:t>
            </a:r>
            <a:endParaRPr lang="ru-RU" sz="3500" b="1" i="1" dirty="0">
              <a:solidFill>
                <a:srgbClr val="0070C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 клас</a:t>
            </a:r>
            <a:endParaRPr lang="ru-RU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muzikaa-113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3207" y="214291"/>
            <a:ext cx="4773636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6072230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Ревуцький</a:t>
            </a:r>
            <a:r>
              <a:rPr lang="ru-RU" b="1" i="1" dirty="0" smtClean="0">
                <a:solidFill>
                  <a:srgbClr val="FF0000"/>
                </a:solidFill>
              </a:rPr>
              <a:t> автор </a:t>
            </a:r>
            <a:r>
              <a:rPr lang="ru-RU" b="1" i="1" dirty="0" err="1" smtClean="0">
                <a:solidFill>
                  <a:srgbClr val="FF0000"/>
                </a:solidFill>
              </a:rPr>
              <a:t>творів</a:t>
            </a:r>
            <a:r>
              <a:rPr lang="ru-RU" b="1" i="1" dirty="0" smtClean="0">
                <a:solidFill>
                  <a:srgbClr val="FF0000"/>
                </a:solidFill>
              </a:rPr>
              <a:t> великих </a:t>
            </a:r>
            <a:r>
              <a:rPr lang="ru-RU" b="1" i="1" dirty="0" err="1" smtClean="0">
                <a:solidFill>
                  <a:srgbClr val="FF0000"/>
                </a:solidFill>
              </a:rPr>
              <a:t>музичних</a:t>
            </a:r>
            <a:r>
              <a:rPr lang="ru-RU" b="1" i="1" dirty="0" smtClean="0">
                <a:solidFill>
                  <a:srgbClr val="FF0000"/>
                </a:solidFill>
              </a:rPr>
              <a:t> форм: соната для </a:t>
            </a:r>
            <a:r>
              <a:rPr lang="ru-RU" b="1" i="1" dirty="0" err="1" smtClean="0">
                <a:solidFill>
                  <a:srgbClr val="FF0000"/>
                </a:solidFill>
              </a:rPr>
              <a:t>фортепіано</a:t>
            </a:r>
            <a:r>
              <a:rPr lang="ru-RU" b="1" i="1" dirty="0" smtClean="0">
                <a:solidFill>
                  <a:srgbClr val="FF0000"/>
                </a:solidFill>
              </a:rPr>
              <a:t>, </a:t>
            </a:r>
            <a:r>
              <a:rPr lang="ru-RU" b="1" i="1" dirty="0" err="1" smtClean="0">
                <a:solidFill>
                  <a:srgbClr val="FF0000"/>
                </a:solidFill>
              </a:rPr>
              <a:t>дві</a:t>
            </a:r>
            <a:r>
              <a:rPr lang="ru-RU" b="1" i="1" dirty="0" smtClean="0">
                <a:solidFill>
                  <a:srgbClr val="FF0000"/>
                </a:solidFill>
              </a:rPr>
              <a:t>  </a:t>
            </a:r>
            <a:r>
              <a:rPr lang="ru-RU" b="1" i="1" dirty="0" err="1" smtClean="0">
                <a:solidFill>
                  <a:srgbClr val="FF0000"/>
                </a:solidFill>
              </a:rPr>
              <a:t>симфонії</a:t>
            </a:r>
            <a:r>
              <a:rPr lang="ru-RU" b="1" i="1" dirty="0" smtClean="0">
                <a:solidFill>
                  <a:srgbClr val="FF0000"/>
                </a:solidFill>
              </a:rPr>
              <a:t> (друга на теми </a:t>
            </a:r>
            <a:r>
              <a:rPr lang="ru-RU" b="1" i="1" dirty="0" err="1" smtClean="0">
                <a:solidFill>
                  <a:srgbClr val="FF0000"/>
                </a:solidFill>
              </a:rPr>
              <a:t>українських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народних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пісень</a:t>
            </a:r>
            <a:r>
              <a:rPr lang="ru-RU" b="1" i="1" dirty="0" smtClean="0">
                <a:solidFill>
                  <a:srgbClr val="FF0000"/>
                </a:solidFill>
              </a:rPr>
              <a:t> 1926, у </a:t>
            </a:r>
            <a:r>
              <a:rPr lang="ru-RU" b="1" i="1" dirty="0" err="1" smtClean="0">
                <a:solidFill>
                  <a:srgbClr val="FF0000"/>
                </a:solidFill>
              </a:rPr>
              <a:t>новій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редакції</a:t>
            </a:r>
            <a:r>
              <a:rPr lang="ru-RU" b="1" i="1" dirty="0" smtClean="0">
                <a:solidFill>
                  <a:srgbClr val="FF0000"/>
                </a:solidFill>
              </a:rPr>
              <a:t> 1940, один </a:t>
            </a:r>
            <a:r>
              <a:rPr lang="ru-RU" b="1" i="1" dirty="0" err="1" smtClean="0">
                <a:solidFill>
                  <a:srgbClr val="FF0000"/>
                </a:solidFill>
              </a:rPr>
              <a:t>з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найкращих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творів</a:t>
            </a:r>
            <a:r>
              <a:rPr lang="ru-RU" b="1" i="1" dirty="0" smtClean="0">
                <a:solidFill>
                  <a:srgbClr val="FF0000"/>
                </a:solidFill>
              </a:rPr>
              <a:t> ), два </a:t>
            </a:r>
            <a:r>
              <a:rPr lang="ru-RU" b="1" i="1" dirty="0" err="1" smtClean="0">
                <a:solidFill>
                  <a:srgbClr val="FF0000"/>
                </a:solidFill>
              </a:rPr>
              <a:t>концерти</a:t>
            </a:r>
            <a:r>
              <a:rPr lang="ru-RU" b="1" i="1" dirty="0" smtClean="0">
                <a:solidFill>
                  <a:srgbClr val="FF0000"/>
                </a:solidFill>
              </a:rPr>
              <a:t> для </a:t>
            </a:r>
            <a:r>
              <a:rPr lang="ru-RU" b="1" i="1" dirty="0" err="1" smtClean="0">
                <a:solidFill>
                  <a:srgbClr val="FF0000"/>
                </a:solidFill>
              </a:rPr>
              <a:t>фортепіано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b="1" i="1" dirty="0" err="1" smtClean="0">
                <a:solidFill>
                  <a:srgbClr val="FF0000"/>
                </a:solidFill>
              </a:rPr>
              <a:t>Також</a:t>
            </a:r>
            <a:r>
              <a:rPr lang="ru-RU" b="1" i="1" dirty="0" smtClean="0">
                <a:solidFill>
                  <a:srgbClr val="FF0000"/>
                </a:solidFill>
              </a:rPr>
              <a:t> автор </a:t>
            </a:r>
            <a:r>
              <a:rPr lang="ru-RU" b="1" i="1" dirty="0" err="1" smtClean="0">
                <a:solidFill>
                  <a:srgbClr val="FF0000"/>
                </a:solidFill>
              </a:rPr>
              <a:t>творів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менших</a:t>
            </a:r>
            <a:r>
              <a:rPr lang="ru-RU" b="1" i="1" dirty="0" smtClean="0">
                <a:solidFill>
                  <a:srgbClr val="FF0000"/>
                </a:solidFill>
              </a:rPr>
              <a:t> форм (</a:t>
            </a:r>
            <a:r>
              <a:rPr lang="ru-RU" b="1" i="1" dirty="0" err="1" smtClean="0">
                <a:solidFill>
                  <a:srgbClr val="FF0000"/>
                </a:solidFill>
              </a:rPr>
              <a:t>фортепіанні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прелюдії</a:t>
            </a:r>
            <a:r>
              <a:rPr lang="ru-RU" b="1" i="1" dirty="0" smtClean="0">
                <a:solidFill>
                  <a:srgbClr val="FF0000"/>
                </a:solidFill>
              </a:rPr>
              <a:t>, твори для скрипки </a:t>
            </a:r>
            <a:r>
              <a:rPr lang="ru-RU" b="1" i="1" dirty="0" err="1" smtClean="0">
                <a:solidFill>
                  <a:srgbClr val="FF0000"/>
                </a:solidFill>
              </a:rPr>
              <a:t>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віолончелі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з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фортепіано</a:t>
            </a:r>
            <a:r>
              <a:rPr lang="ru-RU" b="1" i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ru-RU" b="1" i="1" dirty="0" err="1" smtClean="0">
                <a:solidFill>
                  <a:srgbClr val="FF0000"/>
                </a:solidFill>
              </a:rPr>
              <a:t>Значний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внесок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Л.Ревуцький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зробив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і</a:t>
            </a:r>
            <a:r>
              <a:rPr lang="ru-RU" b="1" i="1" dirty="0" smtClean="0">
                <a:solidFill>
                  <a:srgbClr val="FF0000"/>
                </a:solidFill>
              </a:rPr>
              <a:t> в </a:t>
            </a:r>
            <a:r>
              <a:rPr lang="ru-RU" b="1" i="1" dirty="0" err="1" smtClean="0">
                <a:solidFill>
                  <a:srgbClr val="FF0000"/>
                </a:solidFill>
              </a:rPr>
              <a:t>розвиток</a:t>
            </a:r>
            <a:r>
              <a:rPr lang="ru-RU" b="1" i="1" dirty="0" smtClean="0">
                <a:solidFill>
                  <a:srgbClr val="FF0000"/>
                </a:solidFill>
              </a:rPr>
              <a:t> жанру </a:t>
            </a:r>
            <a:r>
              <a:rPr lang="ru-RU" b="1" i="1" dirty="0" err="1" smtClean="0">
                <a:solidFill>
                  <a:srgbClr val="FF0000"/>
                </a:solidFill>
              </a:rPr>
              <a:t>обробки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народних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пісень</a:t>
            </a:r>
            <a:r>
              <a:rPr lang="ru-RU" b="1" i="1" dirty="0" smtClean="0">
                <a:solidFill>
                  <a:srgbClr val="FF0000"/>
                </a:solidFill>
              </a:rPr>
              <a:t>. У </a:t>
            </a:r>
            <a:r>
              <a:rPr lang="ru-RU" b="1" i="1" dirty="0" err="1" smtClean="0">
                <a:solidFill>
                  <a:srgbClr val="FF0000"/>
                </a:solidFill>
              </a:rPr>
              <a:t>його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творчій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спадщині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близько</a:t>
            </a:r>
            <a:r>
              <a:rPr lang="ru-RU" b="1" i="1" dirty="0" smtClean="0">
                <a:solidFill>
                  <a:srgbClr val="FF0000"/>
                </a:solidFill>
              </a:rPr>
              <a:t> 120 </a:t>
            </a:r>
            <a:r>
              <a:rPr lang="ru-RU" b="1" i="1" dirty="0" err="1" smtClean="0">
                <a:solidFill>
                  <a:srgbClr val="FF0000"/>
                </a:solidFill>
              </a:rPr>
              <a:t>оригінальних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обробок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</a:t>
            </a:r>
            <a:r>
              <a:rPr lang="ru-RU" i="1" dirty="0" err="1" smtClean="0">
                <a:solidFill>
                  <a:srgbClr val="0070C0"/>
                </a:solidFill>
              </a:rPr>
              <a:t>Музична</a:t>
            </a:r>
            <a:r>
              <a:rPr lang="ru-RU" i="1" dirty="0" smtClean="0">
                <a:solidFill>
                  <a:srgbClr val="0070C0"/>
                </a:solidFill>
              </a:rPr>
              <a:t> </a:t>
            </a:r>
            <a:r>
              <a:rPr lang="ru-RU" i="1" dirty="0" err="1" smtClean="0">
                <a:solidFill>
                  <a:srgbClr val="0070C0"/>
                </a:solidFill>
              </a:rPr>
              <a:t>творчість</a:t>
            </a:r>
            <a:r>
              <a:rPr lang="ru-RU" i="1" dirty="0" smtClean="0">
                <a:solidFill>
                  <a:srgbClr val="0070C0"/>
                </a:solidFill>
              </a:rPr>
              <a:t> 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           </a:t>
            </a:r>
            <a:r>
              <a:rPr lang="ru-RU" i="1" dirty="0" err="1" smtClean="0">
                <a:solidFill>
                  <a:srgbClr val="0070C0"/>
                </a:solidFill>
              </a:rPr>
              <a:t>Левка</a:t>
            </a:r>
            <a:r>
              <a:rPr lang="ru-RU" i="1" dirty="0" smtClean="0">
                <a:solidFill>
                  <a:srgbClr val="0070C0"/>
                </a:solidFill>
              </a:rPr>
              <a:t> </a:t>
            </a:r>
            <a:r>
              <a:rPr lang="ru-RU" i="1" dirty="0" err="1" smtClean="0">
                <a:solidFill>
                  <a:srgbClr val="0070C0"/>
                </a:solidFill>
              </a:rPr>
              <a:t>Ревуцького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Autofit/>
          </a:bodyPr>
          <a:lstStyle/>
          <a:p>
            <a:r>
              <a:rPr lang="ru-RU" sz="3200" b="1" i="1" dirty="0" err="1" smtClean="0">
                <a:solidFill>
                  <a:srgbClr val="7030A0"/>
                </a:solidFill>
              </a:rPr>
              <a:t>Ревуцький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вважається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найвпливовішим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діячем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української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музичної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культури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своєї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епохи</a:t>
            </a:r>
            <a:r>
              <a:rPr lang="ru-RU" sz="3200" b="1" i="1" dirty="0" smtClean="0">
                <a:solidFill>
                  <a:srgbClr val="7030A0"/>
                </a:solidFill>
              </a:rPr>
              <a:t>.</a:t>
            </a:r>
          </a:p>
          <a:p>
            <a:endParaRPr lang="ru-RU" sz="3200" b="1" i="1" dirty="0" smtClean="0">
              <a:solidFill>
                <a:srgbClr val="7030A0"/>
              </a:solidFill>
            </a:endParaRPr>
          </a:p>
          <a:p>
            <a:r>
              <a:rPr lang="ru-RU" sz="3200" b="1" i="1" dirty="0" err="1" smtClean="0">
                <a:solidFill>
                  <a:srgbClr val="7030A0"/>
                </a:solidFill>
              </a:rPr>
              <a:t>Ревуцький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багато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зробив</a:t>
            </a:r>
            <a:r>
              <a:rPr lang="ru-RU" sz="3200" b="1" i="1" dirty="0" smtClean="0">
                <a:solidFill>
                  <a:srgbClr val="7030A0"/>
                </a:solidFill>
              </a:rPr>
              <a:t> для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популяризації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творчості</a:t>
            </a:r>
            <a:r>
              <a:rPr lang="ru-RU" sz="3200" b="1" i="1" dirty="0" smtClean="0">
                <a:solidFill>
                  <a:srgbClr val="7030A0"/>
                </a:solidFill>
              </a:rPr>
              <a:t> М. Лисенка.</a:t>
            </a:r>
          </a:p>
          <a:p>
            <a:endParaRPr lang="ru-RU" sz="3200" b="1" i="1" dirty="0" smtClean="0">
              <a:solidFill>
                <a:srgbClr val="7030A0"/>
              </a:solidFill>
            </a:endParaRPr>
          </a:p>
          <a:p>
            <a:r>
              <a:rPr lang="ru-RU" sz="3200" b="1" i="1" dirty="0" smtClean="0">
                <a:solidFill>
                  <a:srgbClr val="7030A0"/>
                </a:solidFill>
              </a:rPr>
              <a:t>Л.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Ревуцьким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здійснена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редакція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</a:rPr>
              <a:t>фортепіанного</a:t>
            </a:r>
            <a:r>
              <a:rPr lang="ru-RU" sz="3200" b="1" i="1" dirty="0" smtClean="0">
                <a:solidFill>
                  <a:srgbClr val="7030A0"/>
                </a:solidFill>
              </a:rPr>
              <a:t> концерту В. Косенка.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 smtClean="0">
                <a:solidFill>
                  <a:srgbClr val="00B050"/>
                </a:solidFill>
              </a:rPr>
              <a:t>Значення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творчої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діяльності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Левка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Ревуцького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57215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5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52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Вшанування</a:t>
            </a:r>
            <a:endParaRPr lang="ru-RU" sz="52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Меморіальна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Левка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будинку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Софійській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16 в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(1979, арх. С. Н. 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Миргородський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О. О. 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Ковальов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Надгробок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Левка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Байковому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цвинтарі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Ім'я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носять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музичні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колективи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заклади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зокрема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чоловіча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хорова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капела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музичне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училище в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Чернігові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загальноосвітня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 в с.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Іржавці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дитяча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музична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 № 5 у м.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пароплав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р.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Дніпро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 честь Л. М. 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названо одну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вулиць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знаходиться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Дарницькому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Щорічно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наприкінці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лютого проходить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вручення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Премії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Л. М. 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Міністерства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культури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с.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Іржавець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функціонує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музей-садиба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Л. М. </a:t>
            </a:r>
            <a:r>
              <a:rPr lang="ru-RU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2071669" y="-714404"/>
            <a:ext cx="6615131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3" y="214291"/>
            <a:ext cx="6643735" cy="415847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4214818"/>
            <a:ext cx="8115328" cy="2643182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rgbClr val="FF0000"/>
                </a:solidFill>
              </a:rPr>
              <a:t>Меморіальна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дошка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Левка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Ревуцького</a:t>
            </a:r>
            <a:r>
              <a:rPr lang="ru-RU" sz="2800" dirty="0" smtClean="0">
                <a:solidFill>
                  <a:srgbClr val="002060"/>
                </a:solidFill>
              </a:rPr>
              <a:t> на </a:t>
            </a:r>
            <a:r>
              <a:rPr lang="ru-RU" sz="2800" dirty="0" err="1" smtClean="0">
                <a:solidFill>
                  <a:srgbClr val="002060"/>
                </a:solidFill>
              </a:rPr>
              <a:t>будинку</a:t>
            </a:r>
            <a:r>
              <a:rPr lang="ru-RU" sz="2800" dirty="0" smtClean="0">
                <a:solidFill>
                  <a:srgbClr val="002060"/>
                </a:solidFill>
              </a:rPr>
              <a:t> по </a:t>
            </a:r>
            <a:r>
              <a:rPr lang="ru-RU" sz="2800" dirty="0" err="1" smtClean="0">
                <a:solidFill>
                  <a:srgbClr val="002060"/>
                </a:solidFill>
              </a:rPr>
              <a:t>вул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r>
              <a:rPr lang="ru-RU" sz="48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Софійській</a:t>
            </a:r>
            <a:r>
              <a:rPr lang="ru-RU" sz="2800" dirty="0" smtClean="0">
                <a:solidFill>
                  <a:srgbClr val="002060"/>
                </a:solidFill>
              </a:rPr>
              <a:t>, 16 в </a:t>
            </a:r>
            <a:r>
              <a:rPr lang="ru-RU" sz="2800" dirty="0" err="1" smtClean="0">
                <a:solidFill>
                  <a:srgbClr val="002060"/>
                </a:solidFill>
              </a:rPr>
              <a:t>Києві</a:t>
            </a:r>
            <a:r>
              <a:rPr lang="ru-RU" sz="2800" dirty="0" smtClean="0">
                <a:solidFill>
                  <a:srgbClr val="002060"/>
                </a:solidFill>
              </a:rPr>
              <a:t> (1979, арх. С. Н. </a:t>
            </a:r>
            <a:r>
              <a:rPr lang="ru-RU" sz="2800" dirty="0" err="1" smtClean="0">
                <a:solidFill>
                  <a:srgbClr val="002060"/>
                </a:solidFill>
              </a:rPr>
              <a:t>Миргородський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                         </a:t>
            </a:r>
            <a:r>
              <a:rPr lang="ru-RU" sz="2800" dirty="0" err="1" smtClean="0">
                <a:solidFill>
                  <a:srgbClr val="002060"/>
                </a:solidFill>
              </a:rPr>
              <a:t>ск</a:t>
            </a:r>
            <a:r>
              <a:rPr lang="ru-RU" sz="2800" dirty="0" smtClean="0">
                <a:solidFill>
                  <a:srgbClr val="002060"/>
                </a:solidFill>
              </a:rPr>
              <a:t>. О. О. </a:t>
            </a:r>
            <a:r>
              <a:rPr lang="ru-RU" sz="2800" dirty="0" err="1" smtClean="0">
                <a:solidFill>
                  <a:srgbClr val="002060"/>
                </a:solidFill>
              </a:rPr>
              <a:t>Ковальов</a:t>
            </a:r>
            <a:r>
              <a:rPr lang="ru-RU" sz="2800" dirty="0" smtClean="0">
                <a:solidFill>
                  <a:srgbClr val="002060"/>
                </a:solidFill>
              </a:rPr>
              <a:t>)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"/>
            <a:ext cx="478634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3214678" cy="6440510"/>
          </a:xfrm>
        </p:spPr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Надгробок</a:t>
            </a: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dirty="0" err="1" smtClean="0">
                <a:solidFill>
                  <a:srgbClr val="7030A0"/>
                </a:solidFill>
              </a:rPr>
              <a:t>Левка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Ревуцького</a:t>
            </a:r>
            <a:r>
              <a:rPr lang="ru-RU" dirty="0" smtClean="0">
                <a:solidFill>
                  <a:srgbClr val="7030A0"/>
                </a:solidFill>
              </a:rPr>
              <a:t>   на </a:t>
            </a:r>
            <a:r>
              <a:rPr lang="ru-RU" dirty="0" smtClean="0">
                <a:hlinkClick r:id="rId3" tooltip="Байкове кладовище"/>
              </a:rPr>
              <a:t>Байковому </a:t>
            </a:r>
            <a:r>
              <a:rPr lang="ru-RU" dirty="0" err="1" smtClean="0">
                <a:hlinkClick r:id="rId3" tooltip="Байкове кладовище"/>
              </a:rPr>
              <a:t>цвинтарі</a:t>
            </a:r>
            <a:r>
              <a:rPr lang="ru-RU" smtClean="0"/>
              <a:t>  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</a:t>
            </a:r>
            <a:r>
              <a:rPr lang="ru-RU" dirty="0" err="1" smtClean="0">
                <a:hlinkClick r:id="rId4" tooltip="Київ"/>
              </a:rPr>
              <a:t>Києві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6286544"/>
          </a:xfrm>
        </p:spPr>
        <p:txBody>
          <a:bodyPr>
            <a:normAutofit/>
          </a:bodyPr>
          <a:lstStyle/>
          <a:p>
            <a:r>
              <a:rPr lang="uk-UA" sz="4000" dirty="0" smtClean="0"/>
              <a:t>       </a:t>
            </a:r>
            <a:r>
              <a:rPr lang="uk-UA" sz="4800" dirty="0" smtClean="0">
                <a:solidFill>
                  <a:srgbClr val="7030A0"/>
                </a:solidFill>
              </a:rPr>
              <a:t>Прослухаємо мелодії</a:t>
            </a:r>
            <a:br>
              <a:rPr lang="uk-UA" sz="4800" dirty="0" smtClean="0">
                <a:solidFill>
                  <a:srgbClr val="7030A0"/>
                </a:solidFill>
              </a:rPr>
            </a:br>
            <a:r>
              <a:rPr lang="uk-UA" sz="4800" dirty="0" smtClean="0">
                <a:solidFill>
                  <a:srgbClr val="7030A0"/>
                </a:solidFill>
              </a:rPr>
              <a:t>         народних пісень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5400" dirty="0" smtClean="0">
                <a:solidFill>
                  <a:srgbClr val="C00000"/>
                </a:solidFill>
              </a:rPr>
              <a:t>“ А ми просо  сіяли “</a:t>
            </a:r>
            <a:br>
              <a:rPr lang="uk-UA" sz="5400" dirty="0" smtClean="0">
                <a:solidFill>
                  <a:srgbClr val="C00000"/>
                </a:solidFill>
              </a:rPr>
            </a:br>
            <a:r>
              <a:rPr lang="uk-UA" sz="5400" dirty="0" smtClean="0">
                <a:solidFill>
                  <a:srgbClr val="C00000"/>
                </a:solidFill>
              </a:rPr>
              <a:t/>
            </a:r>
            <a:br>
              <a:rPr lang="uk-UA" sz="5400" dirty="0" smtClean="0">
                <a:solidFill>
                  <a:srgbClr val="C00000"/>
                </a:solidFill>
              </a:rPr>
            </a:br>
            <a:r>
              <a:rPr lang="uk-UA" sz="5400" dirty="0" smtClean="0">
                <a:solidFill>
                  <a:srgbClr val="C00000"/>
                </a:solidFill>
              </a:rPr>
              <a:t>“ При долині  мак “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0" y="-642966"/>
            <a:ext cx="7772400" cy="4225954"/>
          </a:xfrm>
        </p:spPr>
        <p:txBody>
          <a:bodyPr>
            <a:normAutofit/>
          </a:bodyPr>
          <a:lstStyle/>
          <a:p>
            <a:r>
              <a:rPr lang="uk-UA" sz="6000" i="1" dirty="0" smtClean="0">
                <a:solidFill>
                  <a:srgbClr val="7030A0"/>
                </a:solidFill>
              </a:rPr>
              <a:t>Слухання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type="subTitle" idx="4294967295"/>
          </p:nvPr>
        </p:nvSpPr>
        <p:spPr>
          <a:xfrm>
            <a:off x="0" y="1928802"/>
            <a:ext cx="8929718" cy="277178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uk-UA" sz="7200" b="1" dirty="0" smtClean="0">
                <a:solidFill>
                  <a:srgbClr val="0070C0"/>
                </a:solidFill>
              </a:rPr>
              <a:t>Л.Ревуцький</a:t>
            </a:r>
          </a:p>
          <a:p>
            <a:pPr>
              <a:buNone/>
            </a:pPr>
            <a:r>
              <a:rPr lang="uk-UA" sz="8800" b="1" dirty="0" smtClean="0">
                <a:solidFill>
                  <a:srgbClr val="0070C0"/>
                </a:solidFill>
              </a:rPr>
              <a:t>Симфонія №2  (  ФІНАЛ )</a:t>
            </a:r>
            <a:endParaRPr lang="ru-RU" sz="8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935745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Головна тема  </a:t>
            </a:r>
            <a:r>
              <a:rPr lang="uk-UA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“ А ми просо сіяли “</a:t>
            </a:r>
          </a:p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Побічна тема  </a:t>
            </a:r>
            <a:r>
              <a:rPr lang="uk-UA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“ При долині мак “</a:t>
            </a:r>
          </a:p>
          <a:p>
            <a:endParaRPr lang="uk-UA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Експозиція</a:t>
            </a:r>
          </a:p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Розробка</a:t>
            </a:r>
          </a:p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Реприза</a:t>
            </a:r>
          </a:p>
          <a:p>
            <a:r>
              <a:rPr lang="uk-UA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Кода</a:t>
            </a:r>
            <a:endParaRPr lang="uk-UA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Твір написаний у сонатній формі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uk-UA" i="1" dirty="0" smtClean="0">
                <a:solidFill>
                  <a:srgbClr val="00B050"/>
                </a:solidFill>
              </a:rPr>
              <a:t>Аналіз твору</a:t>
            </a:r>
            <a:endParaRPr lang="ru-RU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 сонцю молодому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світоносній вишині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 першим хвилям грому,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 птиці й звірині.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 розуму і волі,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підносять на землі,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були пустині голі,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Осяйних будов шпилі.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400" dirty="0" smtClean="0">
                <a:solidFill>
                  <a:srgbClr val="00B050"/>
                </a:solidFill>
              </a:rPr>
              <a:t>Вірш  Максима Рильського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uk-UA" sz="4400" b="1" dirty="0" smtClean="0">
                <a:solidFill>
                  <a:srgbClr val="7030A0"/>
                </a:solidFill>
              </a:rPr>
              <a:t>,, Друга симфонія сповнена красою</a:t>
            </a:r>
            <a:r>
              <a:rPr lang="uk-UA" sz="4000" b="1" dirty="0" smtClean="0">
                <a:solidFill>
                  <a:srgbClr val="7030A0"/>
                </a:solidFill>
              </a:rPr>
              <a:t> </a:t>
            </a:r>
            <a:r>
              <a:rPr lang="uk-UA" sz="4400" b="1" dirty="0" smtClean="0">
                <a:solidFill>
                  <a:srgbClr val="7030A0"/>
                </a:solidFill>
              </a:rPr>
              <a:t>українського</a:t>
            </a:r>
            <a:r>
              <a:rPr lang="uk-UA" sz="4000" b="1" dirty="0" smtClean="0">
                <a:solidFill>
                  <a:srgbClr val="7030A0"/>
                </a:solidFill>
              </a:rPr>
              <a:t> </a:t>
            </a:r>
            <a:r>
              <a:rPr lang="uk-UA" sz="4400" b="1" dirty="0" smtClean="0">
                <a:solidFill>
                  <a:srgbClr val="7030A0"/>
                </a:solidFill>
              </a:rPr>
              <a:t>поля, благородством народного серця, непереможними чарами народної пісні у дорогоцінній оправі симфонічної </a:t>
            </a:r>
            <a:r>
              <a:rPr lang="uk-UA" sz="4400" b="1" dirty="0" err="1" smtClean="0">
                <a:solidFill>
                  <a:srgbClr val="7030A0"/>
                </a:solidFill>
              </a:rPr>
              <a:t>майстерності”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274638"/>
            <a:ext cx="8286776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B050"/>
                </a:solidFill>
              </a:rPr>
              <a:t>     </a:t>
            </a:r>
            <a:r>
              <a:rPr lang="uk-UA" dirty="0" err="1" smtClean="0">
                <a:solidFill>
                  <a:srgbClr val="00B050"/>
                </a:solidFill>
              </a:rPr>
              <a:t>Маким</a:t>
            </a:r>
            <a:r>
              <a:rPr lang="uk-UA" dirty="0" smtClean="0">
                <a:solidFill>
                  <a:srgbClr val="00B050"/>
                </a:solidFill>
              </a:rPr>
              <a:t> Рильський про     симфонію   №2   Л.Ревуцького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1" y="857233"/>
            <a:ext cx="6715140" cy="414340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Левко </a:t>
            </a:r>
            <a:r>
              <a:rPr lang="ru-RU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Ревуцький</a:t>
            </a:r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(1889-1977)</a:t>
            </a:r>
            <a:b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композитор, педагог, </a:t>
            </a:r>
            <a:r>
              <a:rPr lang="ru-RU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громадський</a:t>
            </a:r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діяч</a:t>
            </a:r>
            <a:r>
              <a:rPr lang="ru-RU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7167"/>
            <a:ext cx="3028944" cy="44541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9"/>
            <a:ext cx="3357587" cy="400052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221497"/>
          </a:xfrm>
          <a:solidFill>
            <a:srgbClr val="FFFF00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 вечір надворі і тихо в діброві,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слухати казку до ранку готові.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 сонце засяє і ранок настане,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казка в серденьку навіки </a:t>
            </a:r>
            <a:r>
              <a:rPr lang="uk-UA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зостане</a:t>
            </a:r>
            <a:r>
              <a:rPr lang="uk-UA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  </a:t>
            </a:r>
            <a:r>
              <a:rPr lang="uk-UA" sz="3500" dirty="0" smtClean="0"/>
              <a:t> </a:t>
            </a:r>
            <a:r>
              <a:rPr lang="uk-UA" sz="4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Фольклор </a:t>
            </a:r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серце національної музики. Відлуння народних мелодій  ми впізнаємо на кожному кроці – в естрадних піснях, </a:t>
            </a:r>
            <a:r>
              <a:rPr lang="uk-UA" sz="3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кінотреках</a:t>
            </a:r>
            <a:r>
              <a:rPr lang="uk-UA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і професійній музиці.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774852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</a:rPr>
              <a:t>Підсумок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1285"/>
            <a:ext cx="4357719" cy="5689483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0" y="274639"/>
            <a:ext cx="4114800" cy="601188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Батьки композитора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Олександра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Дмитрівна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Микола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Гаврилович </a:t>
            </a:r>
            <a:r>
              <a:rPr lang="ru-RU" sz="6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Ревуцькі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(1905 </a:t>
            </a: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рік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6437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4000" b="1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Ранні</a:t>
            </a:r>
            <a:r>
              <a:rPr lang="ru-RU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</a:t>
            </a:r>
          </a:p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спогадами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самого композитора, у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чотири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роки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вивчив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ноти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нього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проявився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абсолютний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слух, за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жартома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прозвали Камертоном,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п'яти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років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навчається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фортепіано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1916 року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Ревуцький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паралельно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закінчує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консерваторію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Київський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університет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(факультет права).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4900619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3" y="285729"/>
            <a:ext cx="7000924" cy="635798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57930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00B050"/>
                </a:solidFill>
              </a:rPr>
              <a:t>        </a:t>
            </a:r>
            <a:r>
              <a:rPr lang="ru-RU" sz="4800" b="1" dirty="0" err="1" smtClean="0">
                <a:solidFill>
                  <a:srgbClr val="00B050"/>
                </a:solidFill>
              </a:rPr>
              <a:t>Довоєнні</a:t>
            </a:r>
            <a:r>
              <a:rPr lang="ru-RU" sz="4800" b="1" dirty="0" smtClean="0">
                <a:solidFill>
                  <a:srgbClr val="00B050"/>
                </a:solidFill>
              </a:rPr>
              <a:t> </a:t>
            </a:r>
            <a:r>
              <a:rPr lang="ru-RU" sz="4800" b="1" dirty="0" smtClean="0">
                <a:solidFill>
                  <a:srgbClr val="00B050"/>
                </a:solidFill>
              </a:rPr>
              <a:t>роки</a:t>
            </a:r>
          </a:p>
          <a:p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1916-18 роках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перебував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армії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1919—24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викладав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керував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сільськими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хорами в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Іржавці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Прилуках. В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період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була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написана кантата «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Хустина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</a:p>
          <a:p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1924 у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викладач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Музично-драматичного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інституту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М. Лисенка, 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1934 —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Київській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консерваторії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 1935 —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професор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499" y="214290"/>
            <a:ext cx="8773501" cy="592935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9"/>
            <a:ext cx="4627275" cy="6072230"/>
          </a:xfrm>
          <a:prstGeom prst="rect">
            <a:avLst/>
          </a:prstGeom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1" y="428604"/>
            <a:ext cx="5857916" cy="4500594"/>
          </a:xfrm>
          <a:prstGeom prst="rect">
            <a:avLst/>
          </a:prstGeom>
        </p:spPr>
      </p:pic>
      <p:pic>
        <p:nvPicPr>
          <p:cNvPr id="7" name="Рисунок 6" descr="i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3" y="1142985"/>
            <a:ext cx="7858180" cy="5429288"/>
          </a:xfrm>
          <a:prstGeom prst="rect">
            <a:avLst/>
          </a:prstGeom>
        </p:spPr>
      </p:pic>
      <p:pic>
        <p:nvPicPr>
          <p:cNvPr id="8" name="Picture 2"/>
          <p:cNvPicPr>
            <a:picLocks noGrp="1"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1335866"/>
            <a:ext cx="4857784" cy="423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5078621"/>
          </a:xfrm>
        </p:spPr>
        <p:txBody>
          <a:bodyPr>
            <a:noAutofit/>
          </a:bodyPr>
          <a:lstStyle/>
          <a:p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ВВ"/>
              </a:rPr>
              <a:t>Другої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ВВ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ВВ"/>
              </a:rPr>
              <a:t>світової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ВВ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ВВВ"/>
              </a:rPr>
              <a:t>війни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Ревуцький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керівником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історії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музики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Ташкентської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консерваторії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закінченню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війни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повернувся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Києва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продовжував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викладати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1960 року.</a:t>
            </a:r>
          </a:p>
          <a:p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Левка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Ревуцького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обрано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депутатом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Верховна Рада України"/>
              </a:rPr>
              <a:t>Верховної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Верховна Рада України"/>
              </a:rPr>
              <a:t> Ради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Верховна Рада України"/>
              </a:rPr>
              <a:t>України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ряду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скликань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 1950-ті роки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припадає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величезна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робота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підготовки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друку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творів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 Лисенка, яку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успішно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виконано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У лютому 1969 року у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зв'язку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80-річчям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дня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народження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за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визначні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творчі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заслуги Лев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Миколайович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Ревуцький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удостоєний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звання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Героя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Соціалістичної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u-RU" sz="2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i="1" dirty="0" err="1" smtClean="0">
                <a:solidFill>
                  <a:srgbClr val="00B050"/>
                </a:solidFill>
              </a:rPr>
              <a:t>Повоєнні</a:t>
            </a:r>
            <a:r>
              <a:rPr lang="ru-RU" sz="6000" i="1" dirty="0" smtClean="0">
                <a:solidFill>
                  <a:srgbClr val="00B050"/>
                </a:solidFill>
              </a:rPr>
              <a:t> роки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57224" y="2071678"/>
            <a:ext cx="7429551" cy="4286280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"/>
            <a:ext cx="8929719" cy="178592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Помер композитор 30 </a:t>
            </a:r>
            <a:r>
              <a:rPr lang="ru-RU" i="1" dirty="0" err="1" smtClean="0">
                <a:solidFill>
                  <a:srgbClr val="C00000"/>
                </a:solidFill>
              </a:rPr>
              <a:t>березня</a:t>
            </a:r>
            <a:r>
              <a:rPr lang="ru-RU" i="1" dirty="0" smtClean="0">
                <a:solidFill>
                  <a:srgbClr val="C00000"/>
                </a:solidFill>
              </a:rPr>
              <a:t> 1977 року, </a:t>
            </a:r>
            <a:r>
              <a:rPr lang="ru-RU" i="1" dirty="0" err="1" smtClean="0">
                <a:solidFill>
                  <a:srgbClr val="C00000"/>
                </a:solidFill>
              </a:rPr>
              <a:t>похований</a:t>
            </a:r>
            <a:r>
              <a:rPr lang="ru-RU" i="1" dirty="0" smtClean="0">
                <a:solidFill>
                  <a:srgbClr val="C00000"/>
                </a:solidFill>
              </a:rPr>
              <a:t> на </a:t>
            </a:r>
            <a:r>
              <a:rPr lang="ru-RU" i="1" dirty="0" smtClean="0">
                <a:solidFill>
                  <a:srgbClr val="C00000"/>
                </a:solidFill>
                <a:hlinkClick r:id="rId3" tooltip="Байкове кладовище"/>
              </a:rPr>
              <a:t>Байковому </a:t>
            </a:r>
            <a:r>
              <a:rPr lang="ru-RU" i="1" dirty="0" err="1" smtClean="0">
                <a:solidFill>
                  <a:srgbClr val="C00000"/>
                </a:solidFill>
                <a:hlinkClick r:id="rId3" tooltip="Байкове кладовище"/>
              </a:rPr>
              <a:t>кладовищі</a:t>
            </a:r>
            <a:r>
              <a:rPr lang="ru-RU" i="1" dirty="0" smtClean="0">
                <a:solidFill>
                  <a:srgbClr val="C00000"/>
                </a:solidFill>
              </a:rPr>
              <a:t> в </a:t>
            </a:r>
            <a:r>
              <a:rPr lang="ru-RU" i="1" dirty="0" err="1" smtClean="0">
                <a:solidFill>
                  <a:srgbClr val="C00000"/>
                </a:solidFill>
              </a:rPr>
              <a:t>Києві</a:t>
            </a:r>
            <a:r>
              <a:rPr lang="ru-RU" i="1" dirty="0" smtClean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</TotalTime>
  <Words>469</Words>
  <Application>Microsoft Office PowerPoint</Application>
  <PresentationFormat>Экран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8  клас</vt:lpstr>
      <vt:lpstr>Левко Ревуцький  (1889-1977) композитор, педагог, громадський діяч.</vt:lpstr>
      <vt:lpstr>Батьки композитора Олександра Дмитрівна та Микола Гаврилович Ревуцькі (1905 рік)</vt:lpstr>
      <vt:lpstr>Слайд 4</vt:lpstr>
      <vt:lpstr>Слайд 5</vt:lpstr>
      <vt:lpstr>Слайд 6</vt:lpstr>
      <vt:lpstr>Слайд 7</vt:lpstr>
      <vt:lpstr>Повоєнні роки </vt:lpstr>
      <vt:lpstr>Помер композитор 30 березня 1977 року, похований на Байковому кладовищі в Києві.</vt:lpstr>
      <vt:lpstr>            Музична творчість             Левка Ревуцького</vt:lpstr>
      <vt:lpstr>Значення творчої діяльності Левка Ревуцького </vt:lpstr>
      <vt:lpstr>Слайд 12</vt:lpstr>
      <vt:lpstr>Меморіальна дошка Левка Ревуцького на будинку по вул. Софійській, 16 в Києві (1979, арх. С. Н. Миргородський,                           ск. О. О. Ковальов)</vt:lpstr>
      <vt:lpstr>Надгробок  Левка Ревуцького   на Байковому цвинтарі  в     Києві</vt:lpstr>
      <vt:lpstr>       Прослухаємо мелодії          народних пісень “ А ми просо  сіяли “  “ При долині  мак “</vt:lpstr>
      <vt:lpstr>Слухання </vt:lpstr>
      <vt:lpstr>Аналіз твору</vt:lpstr>
      <vt:lpstr>Вірш  Максима Рильського</vt:lpstr>
      <vt:lpstr>     Маким Рильський про     симфонію   №2   Л.Ревуцького</vt:lpstr>
      <vt:lpstr>Підсумок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Левко Ревуцький  (1889-1977) композитор, педагог, громадський діяч.</dc:title>
  <dc:creator>KOMP</dc:creator>
  <cp:lastModifiedBy>KOMP</cp:lastModifiedBy>
  <cp:revision>12</cp:revision>
  <dcterms:created xsi:type="dcterms:W3CDTF">2012-09-26T16:01:52Z</dcterms:created>
  <dcterms:modified xsi:type="dcterms:W3CDTF">2012-09-26T18:44:34Z</dcterms:modified>
</cp:coreProperties>
</file>