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14" r:id="rId2"/>
  </p:sldMasterIdLst>
  <p:sldIdLst>
    <p:sldId id="256" r:id="rId3"/>
    <p:sldId id="257" r:id="rId4"/>
    <p:sldId id="258" r:id="rId5"/>
    <p:sldId id="262" r:id="rId6"/>
    <p:sldId id="259" r:id="rId7"/>
    <p:sldId id="323" r:id="rId8"/>
    <p:sldId id="260" r:id="rId9"/>
    <p:sldId id="270" r:id="rId10"/>
    <p:sldId id="264" r:id="rId11"/>
    <p:sldId id="271" r:id="rId12"/>
    <p:sldId id="265" r:id="rId13"/>
    <p:sldId id="272" r:id="rId14"/>
    <p:sldId id="266" r:id="rId15"/>
    <p:sldId id="267" r:id="rId16"/>
    <p:sldId id="268" r:id="rId17"/>
    <p:sldId id="273" r:id="rId18"/>
    <p:sldId id="269" r:id="rId19"/>
    <p:sldId id="275" r:id="rId20"/>
    <p:sldId id="274"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4" r:id="rId6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2" descr="E:\Photoshop\17.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ctrTitle"/>
          </p:nvPr>
        </p:nvSpPr>
        <p:spPr>
          <a:xfrm>
            <a:off x="323528" y="836712"/>
            <a:ext cx="7772400" cy="1470025"/>
          </a:xfrm>
        </p:spPr>
        <p:txBody>
          <a:bodyPr/>
          <a:lstStyle>
            <a:lvl1pPr>
              <a:defRPr>
                <a:solidFill>
                  <a:schemeClr val="bg1"/>
                </a:solidFill>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115616" y="2708920"/>
            <a:ext cx="6400800" cy="1752600"/>
          </a:xfrm>
        </p:spPr>
        <p:txBody>
          <a:bodyPr/>
          <a:lstStyle>
            <a:lvl1pPr marL="0" indent="0" algn="ctr">
              <a:buNone/>
              <a:defRPr>
                <a:solidFill>
                  <a:srgbClr val="FBFBB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3" descr="E:\Photoshop\2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p:txBody>
          <a:bodyPr/>
          <a:lstStyle>
            <a:lvl1pPr>
              <a:defRPr>
                <a:solidFill>
                  <a:srgbClr val="FBFBB7"/>
                </a:solidFill>
              </a:defRPr>
            </a:lvl1pPr>
          </a:lstStyle>
          <a:p>
            <a:r>
              <a:rPr lang="ru-RU" smtClean="0"/>
              <a:t>Образец заголовка</a:t>
            </a:r>
            <a:endParaRPr lang="ru-RU" dirty="0"/>
          </a:p>
        </p:txBody>
      </p:sp>
      <p:sp>
        <p:nvSpPr>
          <p:cNvPr id="3" name="Содержимое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770DBC-1408-434E-817F-177D6CFEB974}" type="slidenum">
              <a:rPr lang="ru-RU" smtClean="0"/>
              <a:pPr/>
              <a:t>‹#›</a:t>
            </a:fld>
            <a:endParaRPr lang="ru-RU"/>
          </a:p>
        </p:txBody>
      </p:sp>
      <p:pic>
        <p:nvPicPr>
          <p:cNvPr id="1026" name="Picture 2" descr="C:\Documents and Settings\User\Мои документы\Завантаження\Fony2\bv10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12063"/>
            <a:ext cx="9753600" cy="7315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Program Files\Microsoft Office\MEDIA\CAGCAT10\j029889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1160" y="4221088"/>
            <a:ext cx="3018852" cy="2636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19376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236845B-D5BB-43CC-B797-FC0D16BB62DE}" type="slidenum">
              <a:rPr lang="ru-RU" smtClean="0"/>
              <a:pPr/>
              <a:t>‹#›</a:t>
            </a:fld>
            <a:endParaRPr lang="ru-RU"/>
          </a:p>
        </p:txBody>
      </p:sp>
      <p:pic>
        <p:nvPicPr>
          <p:cNvPr id="2050" name="Picture 2" descr="C:\Documents and Settings\User\Мои документы\Завантаження\Fony2\bv101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9753600" cy="731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8276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E:\Photoshop\21.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1027"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8"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Lst>
  <p:txStyles>
    <p:titleStyle>
      <a:lvl1pPr algn="ctr" rtl="0" eaLnBrk="1" fontAlgn="base" hangingPunct="1">
        <a:spcBef>
          <a:spcPct val="0"/>
        </a:spcBef>
        <a:spcAft>
          <a:spcPct val="0"/>
        </a:spcAft>
        <a:defRPr sz="4400" kern="1200">
          <a:solidFill>
            <a:srgbClr val="FBFBB7"/>
          </a:solidFill>
          <a:latin typeface="+mj-lt"/>
          <a:ea typeface="+mj-ea"/>
          <a:cs typeface="+mj-cs"/>
        </a:defRPr>
      </a:lvl1pPr>
      <a:lvl2pPr algn="ctr" rtl="0" eaLnBrk="1" fontAlgn="base" hangingPunct="1">
        <a:spcBef>
          <a:spcPct val="0"/>
        </a:spcBef>
        <a:spcAft>
          <a:spcPct val="0"/>
        </a:spcAft>
        <a:defRPr sz="4400">
          <a:solidFill>
            <a:srgbClr val="FBFBB7"/>
          </a:solidFill>
          <a:latin typeface="Calibri" pitchFamily="34" charset="0"/>
        </a:defRPr>
      </a:lvl2pPr>
      <a:lvl3pPr algn="ctr" rtl="0" eaLnBrk="1" fontAlgn="base" hangingPunct="1">
        <a:spcBef>
          <a:spcPct val="0"/>
        </a:spcBef>
        <a:spcAft>
          <a:spcPct val="0"/>
        </a:spcAft>
        <a:defRPr sz="4400">
          <a:solidFill>
            <a:srgbClr val="FBFBB7"/>
          </a:solidFill>
          <a:latin typeface="Calibri" pitchFamily="34" charset="0"/>
        </a:defRPr>
      </a:lvl3pPr>
      <a:lvl4pPr algn="ctr" rtl="0" eaLnBrk="1" fontAlgn="base" hangingPunct="1">
        <a:spcBef>
          <a:spcPct val="0"/>
        </a:spcBef>
        <a:spcAft>
          <a:spcPct val="0"/>
        </a:spcAft>
        <a:defRPr sz="4400">
          <a:solidFill>
            <a:srgbClr val="FBFBB7"/>
          </a:solidFill>
          <a:latin typeface="Calibri" pitchFamily="34" charset="0"/>
        </a:defRPr>
      </a:lvl4pPr>
      <a:lvl5pPr algn="ctr" rtl="0" eaLnBrk="1" fontAlgn="base" hangingPunct="1">
        <a:spcBef>
          <a:spcPct val="0"/>
        </a:spcBef>
        <a:spcAft>
          <a:spcPct val="0"/>
        </a:spcAft>
        <a:defRPr sz="4400">
          <a:solidFill>
            <a:srgbClr val="FBFBB7"/>
          </a:solidFill>
          <a:latin typeface="Calibri" pitchFamily="34" charset="0"/>
        </a:defRPr>
      </a:lvl5pPr>
      <a:lvl6pPr marL="457200" algn="ctr" rtl="0" eaLnBrk="1" fontAlgn="base" hangingPunct="1">
        <a:spcBef>
          <a:spcPct val="0"/>
        </a:spcBef>
        <a:spcAft>
          <a:spcPct val="0"/>
        </a:spcAft>
        <a:defRPr sz="4400">
          <a:solidFill>
            <a:srgbClr val="FBFBB7"/>
          </a:solidFill>
          <a:latin typeface="Calibri" pitchFamily="34" charset="0"/>
        </a:defRPr>
      </a:lvl6pPr>
      <a:lvl7pPr marL="914400" algn="ctr" rtl="0" eaLnBrk="1" fontAlgn="base" hangingPunct="1">
        <a:spcBef>
          <a:spcPct val="0"/>
        </a:spcBef>
        <a:spcAft>
          <a:spcPct val="0"/>
        </a:spcAft>
        <a:defRPr sz="4400">
          <a:solidFill>
            <a:srgbClr val="FBFBB7"/>
          </a:solidFill>
          <a:latin typeface="Calibri" pitchFamily="34" charset="0"/>
        </a:defRPr>
      </a:lvl7pPr>
      <a:lvl8pPr marL="1371600" algn="ctr" rtl="0" eaLnBrk="1" fontAlgn="base" hangingPunct="1">
        <a:spcBef>
          <a:spcPct val="0"/>
        </a:spcBef>
        <a:spcAft>
          <a:spcPct val="0"/>
        </a:spcAft>
        <a:defRPr sz="4400">
          <a:solidFill>
            <a:srgbClr val="FBFBB7"/>
          </a:solidFill>
          <a:latin typeface="Calibri" pitchFamily="34" charset="0"/>
        </a:defRPr>
      </a:lvl8pPr>
      <a:lvl9pPr marL="1828800" algn="ctr" rtl="0" eaLnBrk="1" fontAlgn="base" hangingPunct="1">
        <a:spcBef>
          <a:spcPct val="0"/>
        </a:spcBef>
        <a:spcAft>
          <a:spcPct val="0"/>
        </a:spcAft>
        <a:defRPr sz="4400">
          <a:solidFill>
            <a:srgbClr val="FBFBB7"/>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C10BE-96E8-467B-A9D2-8537473A826B}" type="datetimeFigureOut">
              <a:rPr lang="ru-RU" smtClean="0"/>
              <a:t>13.06.2012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48CD5-8A57-4889-919B-69F5359AB273}" type="slidenum">
              <a:rPr lang="ru-RU" smtClean="0"/>
              <a:t>‹#›</a:t>
            </a:fld>
            <a:endParaRPr lang="ru-RU"/>
          </a:p>
        </p:txBody>
      </p:sp>
    </p:spTree>
    <p:extLst>
      <p:ext uri="{BB962C8B-B14F-4D97-AF65-F5344CB8AC3E}">
        <p14:creationId xmlns:p14="http://schemas.microsoft.com/office/powerpoint/2010/main" val="1891344343"/>
      </p:ext>
    </p:extLst>
  </p:cSld>
  <p:clrMap bg1="lt1" tx1="dk1" bg2="lt2" tx2="dk2" accent1="accent1" accent2="accent2" accent3="accent3" accent4="accent4" accent5="accent5" accent6="accent6" hlink="hlink" folHlink="folHlink"/>
  <p:sldLayoutIdLst>
    <p:sldLayoutId id="2147483715" r:id="rId1"/>
    <p:sldLayoutId id="214748371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1412776"/>
            <a:ext cx="7772400" cy="1470025"/>
          </a:xfrm>
        </p:spPr>
        <p:txBody>
          <a:bodyPr>
            <a:noAutofit/>
          </a:bodyPr>
          <a:lstStyle/>
          <a:p>
            <a:r>
              <a:rPr lang="ru-RU"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Сто тринадцать </a:t>
            </a:r>
            <a:r>
              <a:rPr lang="ru-RU"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r>
              <a:rPr lang="uk-UA" sz="72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Ч</a:t>
            </a:r>
            <a:r>
              <a:rPr lang="ru-RU" sz="72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удных</a:t>
            </a:r>
            <a:r>
              <a:rPr lang="ru-RU" sz="7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u-RU" sz="7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мгновений” Пушкина</a:t>
            </a:r>
          </a:p>
        </p:txBody>
      </p:sp>
      <p:sp>
        <p:nvSpPr>
          <p:cNvPr id="3" name="Подзаголовок 2"/>
          <p:cNvSpPr>
            <a:spLocks noGrp="1"/>
          </p:cNvSpPr>
          <p:nvPr>
            <p:ph type="subTitle" idx="1"/>
          </p:nvPr>
        </p:nvSpPr>
        <p:spPr>
          <a:xfrm>
            <a:off x="33671" y="4941168"/>
            <a:ext cx="6400800" cy="1752600"/>
          </a:xfrm>
        </p:spPr>
        <p:txBody>
          <a:bodyPr>
            <a:normAutofit lnSpcReduction="10000"/>
          </a:bodyPr>
          <a:lstStyle/>
          <a:p>
            <a:pPr algn="l"/>
            <a:r>
              <a:rPr lang="ru-RU" sz="2400" b="1" dirty="0">
                <a:solidFill>
                  <a:schemeClr val="tx1">
                    <a:lumMod val="85000"/>
                    <a:lumOff val="15000"/>
                  </a:schemeClr>
                </a:solidFill>
              </a:rPr>
              <a:t>Автор: </a:t>
            </a:r>
            <a:r>
              <a:rPr lang="ru-RU" sz="2400" b="1" dirty="0" err="1">
                <a:solidFill>
                  <a:schemeClr val="tx1">
                    <a:lumMod val="85000"/>
                    <a:lumOff val="15000"/>
                  </a:schemeClr>
                </a:solidFill>
              </a:rPr>
              <a:t>Кодола</a:t>
            </a:r>
            <a:r>
              <a:rPr lang="ru-RU" sz="2400" b="1" dirty="0">
                <a:solidFill>
                  <a:schemeClr val="tx1">
                    <a:lumMod val="85000"/>
                    <a:lumOff val="15000"/>
                  </a:schemeClr>
                </a:solidFill>
              </a:rPr>
              <a:t> Валентина </a:t>
            </a:r>
            <a:r>
              <a:rPr lang="ru-RU" sz="2400" b="1" dirty="0" err="1">
                <a:solidFill>
                  <a:schemeClr val="tx1">
                    <a:lumMod val="85000"/>
                    <a:lumOff val="15000"/>
                  </a:schemeClr>
                </a:solidFill>
              </a:rPr>
              <a:t>Іванівна</a:t>
            </a:r>
            <a:endParaRPr lang="ru-RU" sz="2400" b="1" dirty="0">
              <a:solidFill>
                <a:schemeClr val="tx1">
                  <a:lumMod val="85000"/>
                  <a:lumOff val="15000"/>
                </a:schemeClr>
              </a:solidFill>
            </a:endParaRPr>
          </a:p>
          <a:p>
            <a:pPr algn="l"/>
            <a:r>
              <a:rPr lang="ru-RU" sz="2400" b="1" dirty="0" err="1">
                <a:solidFill>
                  <a:schemeClr val="tx1">
                    <a:lumMod val="85000"/>
                    <a:lumOff val="15000"/>
                  </a:schemeClr>
                </a:solidFill>
              </a:rPr>
              <a:t>Шендерівський</a:t>
            </a:r>
            <a:r>
              <a:rPr lang="ru-RU" sz="2400" b="1" dirty="0">
                <a:solidFill>
                  <a:schemeClr val="tx1">
                    <a:lumMod val="85000"/>
                    <a:lumOff val="15000"/>
                  </a:schemeClr>
                </a:solidFill>
              </a:rPr>
              <a:t> НВК </a:t>
            </a:r>
          </a:p>
          <a:p>
            <a:pPr algn="l"/>
            <a:r>
              <a:rPr lang="ru-RU" sz="2400" b="1" dirty="0">
                <a:solidFill>
                  <a:schemeClr val="tx1">
                    <a:lumMod val="85000"/>
                    <a:lumOff val="15000"/>
                  </a:schemeClr>
                </a:solidFill>
              </a:rPr>
              <a:t>К-</a:t>
            </a:r>
            <a:r>
              <a:rPr lang="ru-RU" sz="2400" b="1" dirty="0" err="1">
                <a:solidFill>
                  <a:schemeClr val="tx1">
                    <a:lumMod val="85000"/>
                    <a:lumOff val="15000"/>
                  </a:schemeClr>
                </a:solidFill>
              </a:rPr>
              <a:t>Шевченківський</a:t>
            </a:r>
            <a:r>
              <a:rPr lang="ru-RU" sz="2400" b="1" dirty="0">
                <a:solidFill>
                  <a:schemeClr val="tx1">
                    <a:lumMod val="85000"/>
                    <a:lumOff val="15000"/>
                  </a:schemeClr>
                </a:solidFill>
              </a:rPr>
              <a:t> р-н</a:t>
            </a:r>
          </a:p>
          <a:p>
            <a:pPr algn="l"/>
            <a:r>
              <a:rPr lang="ru-RU" sz="2400" b="1" dirty="0" err="1">
                <a:solidFill>
                  <a:schemeClr val="tx1">
                    <a:lumMod val="85000"/>
                    <a:lumOff val="15000"/>
                  </a:schemeClr>
                </a:solidFill>
              </a:rPr>
              <a:t>Черкаська</a:t>
            </a:r>
            <a:r>
              <a:rPr lang="ru-RU" sz="2400" b="1" dirty="0">
                <a:solidFill>
                  <a:schemeClr val="tx1">
                    <a:lumMod val="85000"/>
                    <a:lumOff val="15000"/>
                  </a:schemeClr>
                </a:solidFill>
              </a:rPr>
              <a:t> обл.</a:t>
            </a:r>
          </a:p>
          <a:p>
            <a:endParaRPr lang="ru-RU" dirty="0"/>
          </a:p>
        </p:txBody>
      </p:sp>
    </p:spTree>
    <p:extLst>
      <p:ext uri="{BB962C8B-B14F-4D97-AF65-F5344CB8AC3E}">
        <p14:creationId xmlns:p14="http://schemas.microsoft.com/office/powerpoint/2010/main" val="80929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2.«Катерина I» — Екатерина Павловна Бакунина (1795—1869) — сестра лицейского товарища Пушкина, предмет его безответной любви, фрейлина, художница. Адресат стихотворений: «К живописцу», «Итак я счастлив был», «Слеза», «Окно», «Осеннее утро», «Разлука», «Бакуниной» и др. В 1834 г. </a:t>
            </a:r>
            <a:r>
              <a:rPr lang="ru-RU" dirty="0" err="1"/>
              <a:t>Е.Бакунина</a:t>
            </a:r>
            <a:r>
              <a:rPr lang="ru-RU" dirty="0"/>
              <a:t> выходит замуж за А. А. Полторацкого.</a:t>
            </a:r>
          </a:p>
          <a:p>
            <a:endParaRPr lang="ru-RU" dirty="0"/>
          </a:p>
        </p:txBody>
      </p:sp>
    </p:spTree>
    <p:extLst>
      <p:ext uri="{BB962C8B-B14F-4D97-AF65-F5344CB8AC3E}">
        <p14:creationId xmlns:p14="http://schemas.microsoft.com/office/powerpoint/2010/main" val="1074646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 y="332656"/>
            <a:ext cx="9119868" cy="61653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3884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3.«Катерина II» — вероятно, Екатерина Андреевна Карамзина — жена историографа Карамзина, сестра П. А. Вяземского, известно, что Пушкин вздумал за ней «приволокнуться» в 1819 году и был поднят супругами на смех, после чего Екатерина Андреевна осталась другом поэта.</a:t>
            </a:r>
          </a:p>
          <a:p>
            <a:endParaRPr lang="ru-RU" dirty="0"/>
          </a:p>
        </p:txBody>
      </p:sp>
    </p:spTree>
    <p:extLst>
      <p:ext uri="{BB962C8B-B14F-4D97-AF65-F5344CB8AC3E}">
        <p14:creationId xmlns:p14="http://schemas.microsoft.com/office/powerpoint/2010/main" val="2573685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3" y="65743"/>
            <a:ext cx="9343169" cy="6421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109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4. «NN» — Утаённая любовь Пушкина — предположительно глубокое чувство, испытанное поэтом на юге, с ним обычно связывают поэму Бахчисарайский фонтан и ряд стихотворений. По одной из версий, «утаённая любовь» выступает в собственноручном донжуанском списке под литерами NN. Пушкинистами предлагалось множество теорий о том, кто была вдохновительницей утаённой любви — Мария Раевская (впоследствии княгиня Волконская, жена декабриста),</a:t>
            </a:r>
          </a:p>
          <a:p>
            <a:endParaRPr lang="ru-RU" dirty="0"/>
          </a:p>
          <a:p>
            <a:r>
              <a:rPr lang="ru-RU" dirty="0"/>
              <a:t>Елизавета Воронцова, Екатерина Карамзина (версия Ю. Н. Тынянова) и многие другие, вплоть до экзотической гипотезы Д. </a:t>
            </a:r>
            <a:r>
              <a:rPr lang="ru-RU" dirty="0" err="1"/>
              <a:t>Дарского</a:t>
            </a:r>
            <a:r>
              <a:rPr lang="ru-RU" dirty="0"/>
              <a:t> о пленной татарке Анне Ивановне. Существует также точка зрения, согласно которой легенда об утаённой любви Пушкина представляет собой вымысел.</a:t>
            </a:r>
          </a:p>
          <a:p>
            <a:endParaRPr lang="ru-RU" dirty="0"/>
          </a:p>
        </p:txBody>
      </p:sp>
    </p:spTree>
    <p:extLst>
      <p:ext uri="{BB962C8B-B14F-4D97-AF65-F5344CB8AC3E}">
        <p14:creationId xmlns:p14="http://schemas.microsoft.com/office/powerpoint/2010/main" val="5766106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76672"/>
            <a:ext cx="9239513" cy="6018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5316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a:t>5.«Кн. Авдотья» — Евдокия Ивановна Измайлова (в замужестве Голицына) (1817—1818) — первая петербургская возлюбленная Пушкина, княгиня, хозяйка салона, известная под именем </a:t>
            </a:r>
            <a:r>
              <a:rPr lang="ru-RU" dirty="0" err="1"/>
              <a:t>Princesse</a:t>
            </a:r>
            <a:r>
              <a:rPr lang="ru-RU" dirty="0"/>
              <a:t> </a:t>
            </a:r>
            <a:r>
              <a:rPr lang="ru-RU" dirty="0" err="1"/>
              <a:t>Nocturne</a:t>
            </a:r>
            <a:r>
              <a:rPr lang="ru-RU" dirty="0"/>
              <a:t>. (в собственноручном списке; Пушкин явно не собирался скрывать её личность, выписывая титул).</a:t>
            </a:r>
          </a:p>
          <a:p>
            <a:endParaRPr lang="ru-RU" dirty="0"/>
          </a:p>
          <a:p>
            <a:r>
              <a:rPr lang="ru-RU" dirty="0"/>
              <a:t>Об увлечении Пушкиным ею в 1817—1818 гг. писали Н. М. Карамзин и А. И. Тургенев. Пушкин посвятил ей стихотворение «Простой воспитанник природы» и «Краев чужих неопытный любитель». Написав имя «Авдотья», Пушкин потом приписал: «Кн.», то есть княгиня.</a:t>
            </a:r>
          </a:p>
        </p:txBody>
      </p:sp>
    </p:spTree>
    <p:extLst>
      <p:ext uri="{BB962C8B-B14F-4D97-AF65-F5344CB8AC3E}">
        <p14:creationId xmlns:p14="http://schemas.microsoft.com/office/powerpoint/2010/main" val="2691382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1" y="71430"/>
            <a:ext cx="9545285" cy="6309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1511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a:t>6. «Настасья»- женщины с таким именем в окружении Пушкина мы не знаем. Не так ли звали билетершу при зверинце, о которой писал А. И. Тургенев кн. Вяземскому 12 ноября 1819 г. «Его &lt;беснующегося Пушкина&gt; мельком вижу, только в театре, куда он заглядывает в свободное от зверей время.</a:t>
            </a:r>
          </a:p>
          <a:p>
            <a:endParaRPr lang="ru-RU" dirty="0"/>
          </a:p>
          <a:p>
            <a:r>
              <a:rPr lang="ru-RU" dirty="0"/>
              <a:t>Впрочем и жизнь его проходит у приема билетов, по которым пускают смотреть приведенных сюда зверей, между коими тигр есть самый смиренный. Он влюбился в приемщицу билетов, сделался ее </a:t>
            </a:r>
            <a:r>
              <a:rPr lang="ru-RU" dirty="0" err="1"/>
              <a:t>cavalier</a:t>
            </a:r>
            <a:r>
              <a:rPr lang="ru-RU" dirty="0"/>
              <a:t> </a:t>
            </a:r>
            <a:r>
              <a:rPr lang="ru-RU" dirty="0" err="1"/>
              <a:t>servant</a:t>
            </a:r>
            <a:r>
              <a:rPr lang="ru-RU" dirty="0"/>
              <a:t>; наблюдает между тем природу зверей и замечает оттенки от скотов, которых смотрит </a:t>
            </a:r>
            <a:r>
              <a:rPr lang="ru-RU" dirty="0" err="1"/>
              <a:t>gratis</a:t>
            </a:r>
            <a:r>
              <a:rPr lang="ru-RU" dirty="0"/>
              <a:t>»</a:t>
            </a:r>
          </a:p>
        </p:txBody>
      </p:sp>
    </p:spTree>
    <p:extLst>
      <p:ext uri="{BB962C8B-B14F-4D97-AF65-F5344CB8AC3E}">
        <p14:creationId xmlns:p14="http://schemas.microsoft.com/office/powerpoint/2010/main" val="488546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2508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136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09873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220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7. «Катерина III» — вероятно, Екатерина Николаевна Раевская (1797—1885), по мужу (с мая 1821 г.) Орлова. Пушкин писал Вяземскому 13 сентября 1825 г. по поводу «Бориса Годунова»: «Моя Марина славная баба: настоящая Катерина Орлова! знаешь ее? не говори однако же этого никому», и в следующем письме. По другой версии- актриса Екатерина Семенова.</a:t>
            </a:r>
          </a:p>
        </p:txBody>
      </p:sp>
    </p:spTree>
    <p:extLst>
      <p:ext uri="{BB962C8B-B14F-4D97-AF65-F5344CB8AC3E}">
        <p14:creationId xmlns:p14="http://schemas.microsoft.com/office/powerpoint/2010/main" val="1358839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4" y="188640"/>
            <a:ext cx="8897201"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454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8. «Аглая» — Аглая Антоновна Давыдова (1789—18..), </a:t>
            </a:r>
            <a:r>
              <a:rPr lang="ru-RU" dirty="0" err="1"/>
              <a:t>рожд</a:t>
            </a:r>
            <a:r>
              <a:rPr lang="ru-RU" dirty="0"/>
              <a:t>. герцогиня де </a:t>
            </a:r>
            <a:r>
              <a:rPr lang="ru-RU" dirty="0" err="1"/>
              <a:t>Граммон</a:t>
            </a:r>
            <a:r>
              <a:rPr lang="ru-RU" dirty="0"/>
              <a:t>, жена владельца Каменки А. Л. Давыдова, во втором браке жена маршала </a:t>
            </a:r>
            <a:r>
              <a:rPr lang="ru-RU" dirty="0" err="1"/>
              <a:t>Себастиани</a:t>
            </a:r>
            <a:r>
              <a:rPr lang="ru-RU" dirty="0"/>
              <a:t>. Ей посвятил Пушкин стихотворение «Кокетке» и написал на нее эпиграммы: «Иной имел мою </a:t>
            </a:r>
            <a:r>
              <a:rPr lang="ru-RU" dirty="0" err="1"/>
              <a:t>Аглаю</a:t>
            </a:r>
            <a:r>
              <a:rPr lang="ru-RU" dirty="0"/>
              <a:t>», «A </a:t>
            </a:r>
            <a:r>
              <a:rPr lang="ru-RU" dirty="0" err="1"/>
              <a:t>son</a:t>
            </a:r>
            <a:r>
              <a:rPr lang="ru-RU" dirty="0"/>
              <a:t> </a:t>
            </a:r>
            <a:r>
              <a:rPr lang="ru-RU" dirty="0" err="1"/>
              <a:t>amant</a:t>
            </a:r>
            <a:r>
              <a:rPr lang="ru-RU" dirty="0"/>
              <a:t> </a:t>
            </a:r>
            <a:r>
              <a:rPr lang="ru-RU" dirty="0" err="1"/>
              <a:t>Eglé</a:t>
            </a:r>
            <a:r>
              <a:rPr lang="ru-RU" dirty="0"/>
              <a:t> </a:t>
            </a:r>
            <a:r>
              <a:rPr lang="ru-RU" dirty="0" err="1"/>
              <a:t>sans</a:t>
            </a:r>
            <a:r>
              <a:rPr lang="ru-RU" dirty="0"/>
              <a:t> </a:t>
            </a:r>
            <a:r>
              <a:rPr lang="ru-RU" dirty="0" err="1"/>
              <a:t>résistance</a:t>
            </a:r>
            <a:r>
              <a:rPr lang="ru-RU" dirty="0"/>
              <a:t>» и «</a:t>
            </a:r>
            <a:r>
              <a:rPr lang="ru-RU" dirty="0" err="1"/>
              <a:t>Оставя</a:t>
            </a:r>
            <a:r>
              <a:rPr lang="ru-RU" dirty="0"/>
              <a:t> честь судьбе на произвол».</a:t>
            </a:r>
          </a:p>
        </p:txBody>
      </p:sp>
    </p:spTree>
    <p:extLst>
      <p:ext uri="{BB962C8B-B14F-4D97-AF65-F5344CB8AC3E}">
        <p14:creationId xmlns:p14="http://schemas.microsoft.com/office/powerpoint/2010/main" val="2627012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5566" cy="6134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44939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9. «Калипсо» — Калипсо </a:t>
            </a:r>
            <a:r>
              <a:rPr lang="ru-RU" dirty="0" err="1"/>
              <a:t>Полихрони</a:t>
            </a:r>
            <a:r>
              <a:rPr lang="ru-RU" dirty="0"/>
              <a:t> (1803—18..) — гречанка, бежавшая в 1821 г. вместе с матерью из Константинополя в Кишинев, где с ней познакомился А. С. Пушкин. Она будто бы была возлюбленной Байрона, что особенно пленяло Пушкина. Говорила она лишь на румынском и греческом языках. К ней обращено его стихотворение «Гречанке» и, вероятно, «Иностранке», и рисунок «Портрет Калипсо» (1821 г.).</a:t>
            </a:r>
          </a:p>
        </p:txBody>
      </p:sp>
    </p:spTree>
    <p:extLst>
      <p:ext uri="{BB962C8B-B14F-4D97-AF65-F5344CB8AC3E}">
        <p14:creationId xmlns:p14="http://schemas.microsoft.com/office/powerpoint/2010/main" val="16067134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8" y="260648"/>
            <a:ext cx="896876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40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600200"/>
            <a:ext cx="8229600" cy="5257800"/>
          </a:xfrm>
        </p:spPr>
        <p:txBody>
          <a:bodyPr>
            <a:normAutofit fontScale="55000" lnSpcReduction="20000"/>
          </a:bodyPr>
          <a:lstStyle/>
          <a:p>
            <a:r>
              <a:rPr lang="ru-RU" dirty="0"/>
              <a:t>10. «Пульхерия» — Пульхерия Егоровна Варфоломей (1802—1863), по мужу </a:t>
            </a:r>
            <a:r>
              <a:rPr lang="ru-RU" dirty="0" err="1"/>
              <a:t>Мано</a:t>
            </a:r>
            <a:r>
              <a:rPr lang="ru-RU" dirty="0"/>
              <a:t>, дочь богатого кишиневского «</a:t>
            </a:r>
            <a:r>
              <a:rPr lang="ru-RU" dirty="0" err="1"/>
              <a:t>бояра</a:t>
            </a:r>
            <a:r>
              <a:rPr lang="ru-RU" dirty="0"/>
              <a:t>»; красивая, холодная девушка. Об увлечении Пушкина ею рассказывают В. П. Горчаков, </a:t>
            </a:r>
            <a:r>
              <a:rPr lang="ru-RU" dirty="0" err="1"/>
              <a:t>Липранди</a:t>
            </a:r>
            <a:r>
              <a:rPr lang="ru-RU" dirty="0"/>
              <a:t>, </a:t>
            </a:r>
            <a:r>
              <a:rPr lang="ru-RU" dirty="0" err="1"/>
              <a:t>Вельтман</a:t>
            </a:r>
            <a:r>
              <a:rPr lang="ru-RU" dirty="0"/>
              <a:t>. Ей посвящено стихотворение «Если с нежной красотой». О ней писал Пушкин в письме к </a:t>
            </a:r>
            <a:r>
              <a:rPr lang="ru-RU" dirty="0" err="1"/>
              <a:t>Вигелю</a:t>
            </a:r>
            <a:r>
              <a:rPr lang="ru-RU" dirty="0"/>
              <a:t> (от ноября 1823 г.).</a:t>
            </a:r>
          </a:p>
          <a:p>
            <a:endParaRPr lang="ru-RU" dirty="0"/>
          </a:p>
          <a:p>
            <a:r>
              <a:rPr lang="ru-RU" dirty="0"/>
              <a:t>11. «Амалия» — Амалия </a:t>
            </a:r>
            <a:r>
              <a:rPr lang="ru-RU" dirty="0" err="1"/>
              <a:t>Ризнич</a:t>
            </a:r>
            <a:r>
              <a:rPr lang="ru-RU" dirty="0"/>
              <a:t> (1803—1825), </a:t>
            </a:r>
            <a:r>
              <a:rPr lang="ru-RU" dirty="0" err="1"/>
              <a:t>рожд</a:t>
            </a:r>
            <a:r>
              <a:rPr lang="ru-RU" dirty="0"/>
              <a:t>. </a:t>
            </a:r>
            <a:r>
              <a:rPr lang="ru-RU" dirty="0" err="1"/>
              <a:t>Риппа</a:t>
            </a:r>
            <a:r>
              <a:rPr lang="ru-RU" dirty="0"/>
              <a:t>, </a:t>
            </a:r>
            <a:r>
              <a:rPr lang="ru-RU" dirty="0" err="1"/>
              <a:t>полунемка-полуитальянка</a:t>
            </a:r>
            <a:r>
              <a:rPr lang="ru-RU" dirty="0"/>
              <a:t>, дочь венского банкира, жена богатого коммерсанта из Триеста. С весны 1823 г. жила с мужем в Одессе, откуда в мае 1824 г. уехала в Италию, заболев чахоткой.</a:t>
            </a:r>
          </a:p>
          <a:p>
            <a:endParaRPr lang="ru-RU" dirty="0"/>
          </a:p>
          <a:p>
            <a:r>
              <a:rPr lang="ru-RU" dirty="0"/>
              <a:t>Пушкин в числе многих был в нее влюблен, и все его стихи, связанные с ней, говорят о ревности: «Простишь ли мне ревнивые мечты», XV и XVI строфы шестой главы «Евгения Онегина» (строфы эти Пушкин не включил в печатный текст). </a:t>
            </a:r>
            <a:r>
              <a:rPr lang="ru-RU" dirty="0" err="1"/>
              <a:t>Ризнич</a:t>
            </a:r>
            <a:r>
              <a:rPr lang="ru-RU" dirty="0"/>
              <a:t> упоминается под именем «негоциантки молодой» в «Странствиях Онегина» и в недошедших до нас стихах Пушкина на одесских дам, начинающихся стихом: «Мадам </a:t>
            </a:r>
            <a:r>
              <a:rPr lang="ru-RU" dirty="0" err="1"/>
              <a:t>Ризнич</a:t>
            </a:r>
            <a:r>
              <a:rPr lang="ru-RU" dirty="0"/>
              <a:t> с римском носом». Узнав о смерти </a:t>
            </a:r>
            <a:r>
              <a:rPr lang="ru-RU" dirty="0" err="1"/>
              <a:t>Ризнич</a:t>
            </a:r>
            <a:r>
              <a:rPr lang="ru-RU" dirty="0"/>
              <a:t>, Пушкин написал элегию «Под небом голубым страны своей родной». Осенью 1830 г. ее же памяти посвятил он стихотворение «Для берегов отчизны </a:t>
            </a:r>
            <a:r>
              <a:rPr lang="ru-RU" dirty="0" err="1"/>
              <a:t>дальной</a:t>
            </a:r>
            <a:r>
              <a:rPr lang="ru-RU" dirty="0"/>
              <a:t>».</a:t>
            </a:r>
          </a:p>
        </p:txBody>
      </p:sp>
    </p:spTree>
    <p:extLst>
      <p:ext uri="{BB962C8B-B14F-4D97-AF65-F5344CB8AC3E}">
        <p14:creationId xmlns:p14="http://schemas.microsoft.com/office/powerpoint/2010/main" val="1535017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4763"/>
            <a:ext cx="9419464" cy="5768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50937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a:t>12. </a:t>
            </a:r>
            <a:r>
              <a:rPr lang="ru-RU" dirty="0" err="1"/>
              <a:t>Элиза</a:t>
            </a:r>
            <a:r>
              <a:rPr lang="ru-RU" dirty="0"/>
              <a:t>» — гр. Елизавета </a:t>
            </a:r>
            <a:r>
              <a:rPr lang="ru-RU" dirty="0" err="1"/>
              <a:t>Ксаверьевна</a:t>
            </a:r>
            <a:r>
              <a:rPr lang="ru-RU" dirty="0"/>
              <a:t> Воронцова (1792—1880), </a:t>
            </a:r>
            <a:r>
              <a:rPr lang="ru-RU" dirty="0" err="1"/>
              <a:t>рожд</a:t>
            </a:r>
            <a:r>
              <a:rPr lang="ru-RU" dirty="0"/>
              <a:t>. </a:t>
            </a:r>
            <a:r>
              <a:rPr lang="ru-RU" dirty="0" err="1"/>
              <a:t>Браницкая</a:t>
            </a:r>
            <a:r>
              <a:rPr lang="ru-RU" dirty="0"/>
              <a:t>, жена новороссийского генерал-губернатора гр. М. С. Воронцова, выславшего Пушкина из Одессы в 1824 г.</a:t>
            </a:r>
          </a:p>
          <a:p>
            <a:endParaRPr lang="ru-RU" dirty="0"/>
          </a:p>
          <a:p>
            <a:r>
              <a:rPr lang="ru-RU" dirty="0"/>
              <a:t>Главной причиной высылки Пушкина была, вероятно, ревность к нему Воронцова. С ее именем связывают предположительно стихотворение «Ангел», «Сожженное письмо», «Желание славы», «Всё кончено, меж нами связи нет», «Ненастный день потух» и, может быть, «Талисман», «Храни меня, мой талисман» и «В пещере тайной». По другой версии- Елизавета Михайловна Хитрово; в письмах только ее Пушкин называет </a:t>
            </a:r>
            <a:r>
              <a:rPr lang="ru-RU" dirty="0" err="1"/>
              <a:t>Элизой</a:t>
            </a:r>
            <a:r>
              <a:rPr lang="ru-RU" dirty="0"/>
              <a:t>, Лизой</a:t>
            </a:r>
          </a:p>
        </p:txBody>
      </p:sp>
    </p:spTree>
    <p:extLst>
      <p:ext uri="{BB962C8B-B14F-4D97-AF65-F5344CB8AC3E}">
        <p14:creationId xmlns:p14="http://schemas.microsoft.com/office/powerpoint/2010/main" val="28814565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8" y="404664"/>
            <a:ext cx="9237138"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8667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smtClean="0"/>
              <a:t>"Тебя, мой ангел, так люблю, что выразить не могу..." – эти слова написал человек, который, казалось бы, мог выразить в своих стихах все. Однако что-то осталось недоступным перу гения. Александр Сергеевич Пушкин, признававшийся в любви стольким женщинам, любил все-таки одну-единственную. Но, как признавался сам поэт в письме княгине Вяземской, Наталья Николаевна Гончарова была сто тринадцатой его любовью…</a:t>
            </a:r>
            <a:endParaRPr lang="ru-RU" dirty="0"/>
          </a:p>
        </p:txBody>
      </p:sp>
    </p:spTree>
    <p:extLst>
      <p:ext uri="{BB962C8B-B14F-4D97-AF65-F5344CB8AC3E}">
        <p14:creationId xmlns:p14="http://schemas.microsoft.com/office/powerpoint/2010/main" val="28923865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13. «</a:t>
            </a:r>
            <a:r>
              <a:rPr lang="ru-RU" dirty="0" err="1"/>
              <a:t>Евпраксея</a:t>
            </a:r>
            <a:r>
              <a:rPr lang="ru-RU" dirty="0"/>
              <a:t>» — </a:t>
            </a:r>
            <a:r>
              <a:rPr lang="ru-RU" dirty="0" err="1"/>
              <a:t>Евпраксия</a:t>
            </a:r>
            <a:r>
              <a:rPr lang="ru-RU" dirty="0"/>
              <a:t> Николаевна Вульф (1809—1883), по мужу (с июля 1831 г.) бар. </a:t>
            </a:r>
            <a:r>
              <a:rPr lang="ru-RU" dirty="0" err="1"/>
              <a:t>Вревская</a:t>
            </a:r>
            <a:r>
              <a:rPr lang="ru-RU" dirty="0"/>
              <a:t>, вторая дочь соседки Пушкина по Михайловскому, П. А. Осиповой. Ей написаны стихотворения «Если жизнь тебя обманет» и «Вот, Зина, вам совет». Она же под именем </a:t>
            </a:r>
            <a:r>
              <a:rPr lang="ru-RU" dirty="0" err="1"/>
              <a:t>Зизи</a:t>
            </a:r>
            <a:r>
              <a:rPr lang="ru-RU" dirty="0"/>
              <a:t> упоминается в XXXII строфе пятой главы «Евгения Онегина».</a:t>
            </a:r>
          </a:p>
          <a:p>
            <a:endParaRPr lang="ru-RU" dirty="0"/>
          </a:p>
          <a:p>
            <a:endParaRPr lang="ru-RU" dirty="0"/>
          </a:p>
        </p:txBody>
      </p:sp>
    </p:spTree>
    <p:extLst>
      <p:ext uri="{BB962C8B-B14F-4D97-AF65-F5344CB8AC3E}">
        <p14:creationId xmlns:p14="http://schemas.microsoft.com/office/powerpoint/2010/main" val="17346126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47650"/>
            <a:ext cx="9346033" cy="584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73189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55000" lnSpcReduction="20000"/>
          </a:bodyPr>
          <a:lstStyle/>
          <a:p>
            <a:r>
              <a:rPr lang="ru-RU" dirty="0"/>
              <a:t>14. «Катерина IV» — Пушкин увлекался многими Екатеринами, и кого имел он в виду под Екатериной IV — сказать трудно. Навряд ли это была Екатерина Николаевна Ушакова, в альбоме сестры которой Пушкин писал этот список. Это указывало бы на то, что чувство уже прошло, о чем он не стал бы ей говорить.</a:t>
            </a:r>
          </a:p>
          <a:p>
            <a:endParaRPr lang="ru-RU" dirty="0"/>
          </a:p>
          <a:p>
            <a:r>
              <a:rPr lang="ru-RU" dirty="0"/>
              <a:t>Вернее предположить, что это была Екатерина Николаевна Карамзина (1809—1867), по мужу (с 1828 г.) кн. Мещерская, дочь историографа и значащейся в этом списке Екатерины I. Пушкин был увлечен Екатериной Николаевной в 1827 г., памятником чего осталось его стихотворение «Акафист К. Н. К-ой»</a:t>
            </a:r>
          </a:p>
          <a:p>
            <a:endParaRPr lang="ru-RU" dirty="0"/>
          </a:p>
          <a:p>
            <a:r>
              <a:rPr lang="ru-RU" dirty="0"/>
              <a:t>Об «обожании» ее Пушкиным вспоминал В. П. Титов. Но возможно, что под Екатериной IV следует разуметь не Карамзину, а Екатерину Васильевну Вельяшеву (1812—1865), по мужу (с 1834 г.) Жандр. Пушкин познакомился с ней в январе 1829 г. в Старице. Несмотря на ухаживания Пушкина и А. Н. Вульфа, она, по словам последнего «осталась холодною». Ей посвящено стихотворение «Подъезжая под Ижоры».</a:t>
            </a:r>
          </a:p>
        </p:txBody>
      </p:sp>
    </p:spTree>
    <p:extLst>
      <p:ext uri="{BB962C8B-B14F-4D97-AF65-F5344CB8AC3E}">
        <p14:creationId xmlns:p14="http://schemas.microsoft.com/office/powerpoint/2010/main" val="824320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160375"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66060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39"/>
            <a:ext cx="8846683" cy="6593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2432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t>15. «Анна» — скорее всего Анна Оленина. Анна Оленина, по мужу </a:t>
            </a:r>
            <a:r>
              <a:rPr lang="ru-RU" dirty="0" err="1"/>
              <a:t>Андро</a:t>
            </a:r>
            <a:r>
              <a:rPr lang="ru-RU" dirty="0"/>
              <a:t> (1808—1888) — фрейлина, в 1829 г. Пушкин к ней сватался, но получил отказ. Ей посвящены стихотворения «Увы, язык любви болтливой», «Ты и вы», «Предчувствие», «Ее глаза», «Я вас любил», «Город пышный, город бедный»; ее упоминает он в стихотворении «</a:t>
            </a:r>
            <a:r>
              <a:rPr lang="ru-RU" dirty="0" err="1"/>
              <a:t>To</a:t>
            </a:r>
            <a:r>
              <a:rPr lang="ru-RU" dirty="0"/>
              <a:t> </a:t>
            </a:r>
            <a:r>
              <a:rPr lang="ru-RU" dirty="0" err="1"/>
              <a:t>Dawe</a:t>
            </a:r>
            <a:r>
              <a:rPr lang="ru-RU" dirty="0"/>
              <a:t>, </a:t>
            </a:r>
            <a:r>
              <a:rPr lang="ru-RU" dirty="0" err="1"/>
              <a:t>Ecqr</a:t>
            </a:r>
            <a:r>
              <a:rPr lang="ru-RU" dirty="0"/>
              <a:t>». Если предположить, что Катерина IV — Карамзина, а Анна — Оленина, то оказывается совершенно соблюденной хронология.</a:t>
            </a:r>
          </a:p>
        </p:txBody>
      </p:sp>
    </p:spTree>
    <p:extLst>
      <p:ext uri="{BB962C8B-B14F-4D97-AF65-F5344CB8AC3E}">
        <p14:creationId xmlns:p14="http://schemas.microsoft.com/office/powerpoint/2010/main" val="1250262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6" y="116631"/>
            <a:ext cx="8871903" cy="618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1437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16. «Наталья», завершающая первый список, — конечно, Наталья Николаевна Гончарова (1812—1863), будущая жена поэта, в которую Пушкин был влюблен в 1829 г., в пору писания комментируемого списка. Наталье Николаевне посвящены Пушкиным стихотворения: «Когда в объятия мои», «Мадонна» и «Пора, мой друг, пора».</a:t>
            </a:r>
          </a:p>
        </p:txBody>
      </p:sp>
    </p:spTree>
    <p:extLst>
      <p:ext uri="{BB962C8B-B14F-4D97-AF65-F5344CB8AC3E}">
        <p14:creationId xmlns:p14="http://schemas.microsoft.com/office/powerpoint/2010/main" val="12291196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14" y="24769"/>
            <a:ext cx="8894096" cy="621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907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ВТОРОЙ СПИСОК</a:t>
            </a:r>
          </a:p>
        </p:txBody>
      </p:sp>
      <p:sp>
        <p:nvSpPr>
          <p:cNvPr id="3" name="Объект 2"/>
          <p:cNvSpPr>
            <a:spLocks noGrp="1"/>
          </p:cNvSpPr>
          <p:nvPr>
            <p:ph idx="1"/>
          </p:nvPr>
        </p:nvSpPr>
        <p:spPr/>
        <p:txBody>
          <a:bodyPr/>
          <a:lstStyle/>
          <a:p>
            <a:r>
              <a:rPr lang="ru-RU" dirty="0"/>
              <a:t>1. «Мария» — может быть Мария Николаевна Раевская (в замужестве Волконская), Мария Егоровна </a:t>
            </a:r>
            <a:r>
              <a:rPr lang="ru-RU" dirty="0" err="1"/>
              <a:t>Эйхфельдт</a:t>
            </a:r>
            <a:r>
              <a:rPr lang="ru-RU" dirty="0"/>
              <a:t>, Мария Васильевна Борисова, либо Мария Суворова (в замужестве Мария Аркадьевна Голицына), либо Мария Урусова (в замужестве Мусина-Пушкина).</a:t>
            </a:r>
          </a:p>
        </p:txBody>
      </p:sp>
    </p:spTree>
    <p:extLst>
      <p:ext uri="{BB962C8B-B14F-4D97-AF65-F5344CB8AC3E}">
        <p14:creationId xmlns:p14="http://schemas.microsoft.com/office/powerpoint/2010/main" val="1496339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311" y="34776"/>
            <a:ext cx="971988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1740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 y="135933"/>
            <a:ext cx="9220962" cy="595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25181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r>
              <a:rPr lang="ru-RU" dirty="0"/>
              <a:t>2. «Анна» — вероятно, Анна Николаевна Вульф (1799—1857), старшая дочь П. А. Осиповой, соседка Пушкина по Михайловскому. Ей посвящены стихотворения «К имениннице» и «Я был свидетелем златой твоей весны». Письма ее к Пушкину опубликованы. По другой версии- Анна Гирей, с которой списан образ </a:t>
            </a:r>
            <a:r>
              <a:rPr lang="ru-RU" dirty="0" err="1"/>
              <a:t>Заремы</a:t>
            </a:r>
            <a:r>
              <a:rPr lang="ru-RU" dirty="0"/>
              <a:t>.</a:t>
            </a:r>
          </a:p>
          <a:p>
            <a:endParaRPr lang="ru-RU" dirty="0"/>
          </a:p>
        </p:txBody>
      </p:sp>
    </p:spTree>
    <p:extLst>
      <p:ext uri="{BB962C8B-B14F-4D97-AF65-F5344CB8AC3E}">
        <p14:creationId xmlns:p14="http://schemas.microsoft.com/office/powerpoint/2010/main" val="35255493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49" y="332656"/>
            <a:ext cx="8911851" cy="6525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1392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a:t>3. «Софья» — Софья Федоровна Пушкина (1806—1862), дальняя родственница Пушкина, была замужем (с 1827 г.) за Валерьяном Александровичем Паниным.</a:t>
            </a:r>
          </a:p>
          <a:p>
            <a:endParaRPr lang="ru-RU" dirty="0"/>
          </a:p>
          <a:p>
            <a:r>
              <a:rPr lang="ru-RU" dirty="0"/>
              <a:t>В 1826 г., по приезде в Москву из Михайловского, Пушкин познакомился с ней и сватался к ней через две недели. Ей посвящено стихотворение «Зачем безвременную скуку...», о ней же говорит Пушкин в стихотворении «Нет, не черкешенка она».</a:t>
            </a:r>
          </a:p>
          <a:p>
            <a:endParaRPr lang="ru-RU" dirty="0"/>
          </a:p>
          <a:p>
            <a:r>
              <a:rPr lang="ru-RU" dirty="0"/>
              <a:t>По другой версии- Софья </a:t>
            </a:r>
            <a:r>
              <a:rPr lang="ru-RU" dirty="0" err="1"/>
              <a:t>Потоцкая</a:t>
            </a:r>
            <a:r>
              <a:rPr lang="ru-RU" dirty="0"/>
              <a:t> (в замужестве Киселева), либо Софья Урусова ( в замужестве </a:t>
            </a:r>
            <a:r>
              <a:rPr lang="ru-RU" dirty="0" err="1"/>
              <a:t>Радзивилл</a:t>
            </a:r>
            <a:r>
              <a:rPr lang="ru-RU" dirty="0"/>
              <a:t>).</a:t>
            </a:r>
          </a:p>
        </p:txBody>
      </p:sp>
    </p:spTree>
    <p:extLst>
      <p:ext uri="{BB962C8B-B14F-4D97-AF65-F5344CB8AC3E}">
        <p14:creationId xmlns:p14="http://schemas.microsoft.com/office/powerpoint/2010/main" val="3792400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60648"/>
            <a:ext cx="9160375"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47539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4.«Александра» —падчерица П. А. Осиповой, возлюбленная ее сына А. Н. Вульфа, замужем (с 1833 г.) за П. Н. </a:t>
            </a:r>
            <a:r>
              <a:rPr lang="ru-RU" dirty="0" err="1"/>
              <a:t>Беклешевым</a:t>
            </a:r>
            <a:r>
              <a:rPr lang="ru-RU" dirty="0"/>
              <a:t>. Ей посвящено стихотворение «Признание» («Я вас люблю, хоть я бешусь...»).</a:t>
            </a:r>
          </a:p>
          <a:p>
            <a:r>
              <a:rPr lang="ru-RU" dirty="0"/>
              <a:t>5. «Варвара» — возможно, </a:t>
            </a:r>
            <a:r>
              <a:rPr lang="ru-RU" dirty="0" err="1"/>
              <a:t>Черкашенинова</a:t>
            </a:r>
            <a:r>
              <a:rPr lang="ru-RU" dirty="0"/>
              <a:t> Варвара Васильевна (1802—18 III 1869) — близкая знакомая семьи Вульфов</a:t>
            </a:r>
          </a:p>
          <a:p>
            <a:r>
              <a:rPr lang="ru-RU" dirty="0"/>
              <a:t>6. «Вера» — вероятно, Вера Федоровна Вяземская (1790—1876), </a:t>
            </a:r>
            <a:r>
              <a:rPr lang="ru-RU" dirty="0" err="1"/>
              <a:t>рожд</a:t>
            </a:r>
            <a:r>
              <a:rPr lang="ru-RU" dirty="0"/>
              <a:t>. княжна Гагарина, жена (с 1811 г.) приятеля Пушкина кн. П. А. Вяземского. С Верой Федоровной познакомился Пушкин в Одессе, куда она приехала с двумя детьми 7 июня 1824 г. и где жила до 26 августа.</a:t>
            </a:r>
          </a:p>
          <a:p>
            <a:r>
              <a:rPr lang="ru-RU" dirty="0"/>
              <a:t>Она увлеклась Пушкиным и вместе с гр. Е. К. Воронцовой подготовляла побег его за границу морем. До конца жизни поэта у нее сохранились с ним дружеские отношения.</a:t>
            </a:r>
          </a:p>
          <a:p>
            <a:endParaRPr lang="ru-RU" dirty="0"/>
          </a:p>
        </p:txBody>
      </p:sp>
    </p:spTree>
    <p:extLst>
      <p:ext uri="{BB962C8B-B14F-4D97-AF65-F5344CB8AC3E}">
        <p14:creationId xmlns:p14="http://schemas.microsoft.com/office/powerpoint/2010/main" val="5920182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16632"/>
            <a:ext cx="7673772"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2881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7. «Анна» — Анна Ивановна Вульф (</a:t>
            </a:r>
            <a:r>
              <a:rPr lang="ru-RU" dirty="0" err="1"/>
              <a:t>ок</a:t>
            </a:r>
            <a:r>
              <a:rPr lang="ru-RU" dirty="0"/>
              <a:t>. 1801 - 1835), племянница П. А. Осиповой, замужем (с 1834 г.) за В. И. </a:t>
            </a:r>
            <a:r>
              <a:rPr lang="ru-RU" dirty="0" err="1"/>
              <a:t>Трувеллер</a:t>
            </a:r>
            <a:r>
              <a:rPr lang="ru-RU" dirty="0"/>
              <a:t>. Её знакомство с Пушкиным состоялось в марте 1825 г. в </a:t>
            </a:r>
            <a:r>
              <a:rPr lang="ru-RU" dirty="0" err="1"/>
              <a:t>Тригорском</a:t>
            </a:r>
            <a:r>
              <a:rPr lang="ru-RU" dirty="0"/>
              <a:t>. Ей посвящено мадригальное четверостишие «За </a:t>
            </a:r>
            <a:r>
              <a:rPr lang="ru-RU" dirty="0" err="1"/>
              <a:t>Netty</a:t>
            </a:r>
            <a:r>
              <a:rPr lang="ru-RU" dirty="0"/>
              <a:t> сердцем я летаю...».</a:t>
            </a:r>
          </a:p>
        </p:txBody>
      </p:sp>
    </p:spTree>
    <p:extLst>
      <p:ext uri="{BB962C8B-B14F-4D97-AF65-F5344CB8AC3E}">
        <p14:creationId xmlns:p14="http://schemas.microsoft.com/office/powerpoint/2010/main" val="1052711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89" y="332656"/>
            <a:ext cx="8987365"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1217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lnSpcReduction="10000"/>
          </a:bodyPr>
          <a:lstStyle/>
          <a:p>
            <a:r>
              <a:rPr lang="ru-RU" dirty="0"/>
              <a:t>8. «Анна» — Анна Керн (1800—1879), </a:t>
            </a:r>
            <a:r>
              <a:rPr lang="ru-RU" dirty="0" err="1"/>
              <a:t>рожд</a:t>
            </a:r>
            <a:r>
              <a:rPr lang="ru-RU" dirty="0"/>
              <a:t>. Полторацкая) — адресат самого известного любовного стихотворения Пушкина — «К * * *» («Я помню чудное мгновенье…»), хотя в биографии Пушкина и шутливое игровое увлечение в Псковской губернии, и мимолётная близость через три года в Петербурге серьёзной роли не играли; в письмах Пушкина друзьям есть и довольно циничные замечания о Керн.</a:t>
            </a:r>
          </a:p>
        </p:txBody>
      </p:sp>
    </p:spTree>
    <p:extLst>
      <p:ext uri="{BB962C8B-B14F-4D97-AF65-F5344CB8AC3E}">
        <p14:creationId xmlns:p14="http://schemas.microsoft.com/office/powerpoint/2010/main" val="22878910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323528" y="1196752"/>
            <a:ext cx="8229600" cy="4525963"/>
          </a:xfrm>
        </p:spPr>
        <p:txBody>
          <a:bodyPr>
            <a:noAutofit/>
          </a:bodyPr>
          <a:lstStyle/>
          <a:p>
            <a:r>
              <a:rPr lang="ru-RU" sz="2000" dirty="0" smtClean="0"/>
              <a:t>Большинство увлечений Пушкина носило мимолетный характер. Легкая, ни к чему не обязывающая влюбленность, дарующая самое важное для поэта – вдохновение. Немногим удавалось устоять перед фантастическим обаянием Пушкина, хотя поэта сложно назвать красавцем.</a:t>
            </a:r>
          </a:p>
          <a:p>
            <a:endParaRPr lang="ru-RU" sz="2000" dirty="0" smtClean="0"/>
          </a:p>
          <a:p>
            <a:r>
              <a:rPr lang="ru-RU" sz="2000" dirty="0" smtClean="0"/>
              <a:t>Набросанный самим поэтом, так называемый «дон-</a:t>
            </a:r>
            <a:r>
              <a:rPr lang="ru-RU" sz="2000" dirty="0" err="1" smtClean="0"/>
              <a:t>жуанский</a:t>
            </a:r>
            <a:r>
              <a:rPr lang="ru-RU" sz="2000" dirty="0" smtClean="0"/>
              <a:t>» список – немаленький. В первом из списков, куда вошли самые обожаемые дамы, 16 строчек (16 имен), во втором – 18. Так что «толпа» возлюбленных поэта, по его собственной калькуляции, едва перевалила за три десятка. Конечно, в спешке мог он кого-то и забыть, делая БЕГЛУЮ запись в альбом сестер Ушаковых в Москве зимой 1829-1830 годов.</a:t>
            </a:r>
          </a:p>
          <a:p>
            <a:endParaRPr lang="ru-RU" sz="2000" dirty="0" smtClean="0"/>
          </a:p>
          <a:p>
            <a:r>
              <a:rPr lang="ru-RU" sz="2000" dirty="0" smtClean="0"/>
              <a:t>Скорей всего такая запись была САЛОННОЙ ШУТКОЙ. Но пушкинисты, люди дотошные, ухватились за неё всерьёз. И стали оба списка , что называется сейчас, раскручивать. Проследим, каким образом они это делали…</a:t>
            </a:r>
            <a:endParaRPr lang="ru-RU" sz="2000" dirty="0"/>
          </a:p>
        </p:txBody>
      </p:sp>
    </p:spTree>
    <p:extLst>
      <p:ext uri="{BB962C8B-B14F-4D97-AF65-F5344CB8AC3E}">
        <p14:creationId xmlns:p14="http://schemas.microsoft.com/office/powerpoint/2010/main" val="31786911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2656"/>
            <a:ext cx="9041480"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90595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9.«Варвара» — либо Варвара Ермолаева, либо Варвара </a:t>
            </a:r>
            <a:r>
              <a:rPr lang="ru-RU" dirty="0" err="1"/>
              <a:t>Суворова;может</a:t>
            </a:r>
            <a:r>
              <a:rPr lang="ru-RU" dirty="0"/>
              <a:t> быть, это имя надо связывать с нарисованной Пушкиным в альбоме Е. Н. Ушаковой «Варварой мученицею». Кто такая была эта Варвара — неизвестно, но, судя по одежде, она могла быть горничной, и вероятнее всего, Ушаковых.</a:t>
            </a:r>
          </a:p>
          <a:p>
            <a:endParaRPr lang="ru-RU" dirty="0"/>
          </a:p>
          <a:p>
            <a:r>
              <a:rPr lang="ru-RU" dirty="0"/>
              <a:t>10. «Елизавета» — скорее всего это Елизавета Михайловна Хитрово (1783—1839), </a:t>
            </a:r>
            <a:r>
              <a:rPr lang="ru-RU" dirty="0" err="1"/>
              <a:t>рожд</a:t>
            </a:r>
            <a:r>
              <a:rPr lang="ru-RU" dirty="0"/>
              <a:t>. Голенищева-Кутузова или Елизавета </a:t>
            </a:r>
            <a:r>
              <a:rPr lang="ru-RU" dirty="0" err="1"/>
              <a:t>Ксаверьевна</a:t>
            </a:r>
            <a:r>
              <a:rPr lang="ru-RU" dirty="0"/>
              <a:t> Воронцова.</a:t>
            </a:r>
          </a:p>
        </p:txBody>
      </p:sp>
    </p:spTree>
    <p:extLst>
      <p:ext uri="{BB962C8B-B14F-4D97-AF65-F5344CB8AC3E}">
        <p14:creationId xmlns:p14="http://schemas.microsoft.com/office/powerpoint/2010/main" val="41773928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8640"/>
            <a:ext cx="9378603"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553447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92500" lnSpcReduction="20000"/>
          </a:bodyPr>
          <a:lstStyle/>
          <a:p>
            <a:r>
              <a:rPr lang="ru-RU" dirty="0"/>
              <a:t>11. «Надежда» — возможно, Надежда Святополк-Четвертинская.</a:t>
            </a:r>
          </a:p>
          <a:p>
            <a:r>
              <a:rPr lang="ru-RU" dirty="0"/>
              <a:t>12. «Аграфена» — конечно, гр. Аграфена Федоровна Закревская (1799—1879), </a:t>
            </a:r>
            <a:r>
              <a:rPr lang="ru-RU" dirty="0" err="1"/>
              <a:t>рожд</a:t>
            </a:r>
            <a:r>
              <a:rPr lang="ru-RU" dirty="0"/>
              <a:t>. гр. Толстая. Ей посвящены стихотворения «Портрет» («С своей пылающей душою») «Наперсник», «Счастлив, кто избран своенравно». С ней связывают и стихотворение. «Когда твои младые лета». Ее образ отразился в Зинаиде </a:t>
            </a:r>
            <a:r>
              <a:rPr lang="ru-RU" dirty="0" err="1"/>
              <a:t>Вольской</a:t>
            </a:r>
            <a:r>
              <a:rPr lang="ru-RU" dirty="0"/>
              <a:t> в «Египетских ночах».</a:t>
            </a:r>
          </a:p>
          <a:p>
            <a:endParaRPr lang="ru-RU" dirty="0"/>
          </a:p>
        </p:txBody>
      </p:sp>
    </p:spTree>
    <p:extLst>
      <p:ext uri="{BB962C8B-B14F-4D97-AF65-F5344CB8AC3E}">
        <p14:creationId xmlns:p14="http://schemas.microsoft.com/office/powerpoint/2010/main" val="210187826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6465"/>
            <a:ext cx="7243240"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21738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dirty="0"/>
              <a:t>13. «Любовь» — возможно, Любовь Суворова.</a:t>
            </a:r>
          </a:p>
          <a:p>
            <a:endParaRPr lang="ru-RU" dirty="0"/>
          </a:p>
          <a:p>
            <a:r>
              <a:rPr lang="ru-RU" dirty="0"/>
              <a:t>14. «Ольга»- вероятно, Ольга Михайловна Калашникова (1806—18..) «крепостная любовь Пушкина». К ней относил «открывший» ее П. Е. Щеголев стихотворный набросок «О боги мирные полей, дубрав и гор». Сохранились ее письма к Пушкину, одно от февраля 1833 г. и другое, еще неопубликованное. Возможно, Ольга </a:t>
            </a:r>
            <a:r>
              <a:rPr lang="ru-RU" dirty="0" err="1"/>
              <a:t>Потоцкая</a:t>
            </a:r>
            <a:r>
              <a:rPr lang="ru-RU" dirty="0"/>
              <a:t> (в замужестве Нарышкина).</a:t>
            </a:r>
          </a:p>
          <a:p>
            <a:endParaRPr lang="ru-RU" dirty="0"/>
          </a:p>
          <a:p>
            <a:r>
              <a:rPr lang="ru-RU" dirty="0"/>
              <a:t>15. «Александра»- вероятно, Александра Александровна Римская-Корсакова (Алина, Александрина), жена (с февраля 1832 г.) кн. Александра Николаевича Вяземского. Кн. П. А. Вяземский указывал, что к ней относятся начальные стихи III строфы седьмой главы «Евгения Онегина». Она должна была быть выведена в неосуществленном замысле «Роман на Кавказских водах», либо Александра Смирнова-</a:t>
            </a:r>
            <a:r>
              <a:rPr lang="ru-RU" dirty="0" err="1"/>
              <a:t>Россет</a:t>
            </a:r>
            <a:r>
              <a:rPr lang="ru-RU" dirty="0"/>
              <a:t>.</a:t>
            </a:r>
          </a:p>
        </p:txBody>
      </p:sp>
    </p:spTree>
    <p:extLst>
      <p:ext uri="{BB962C8B-B14F-4D97-AF65-F5344CB8AC3E}">
        <p14:creationId xmlns:p14="http://schemas.microsoft.com/office/powerpoint/2010/main" val="26787697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496944" cy="641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2886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73" y="188639"/>
            <a:ext cx="8905841" cy="6120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9975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7500" lnSpcReduction="20000"/>
          </a:bodyPr>
          <a:lstStyle/>
          <a:p>
            <a:r>
              <a:rPr lang="ru-RU" dirty="0"/>
              <a:t>16. «Елена» — Может быть, Елена Николаевна Раевская (1803—1852), которой посвящено стихотворение «Увы зачем она блистает». Может быть, княжна Елена Михайловна Горчакова (1794—1855), по мужу кн. Кантакузен, сестра лицейского товарища Пушкина, которой он еще в 1814 г. посвятил, по преданию, стихотворение «Красавице, которая нюхала табак» и с которой он общался в Кишиневе.</a:t>
            </a:r>
          </a:p>
          <a:p>
            <a:endParaRPr lang="ru-RU" dirty="0"/>
          </a:p>
          <a:p>
            <a:r>
              <a:rPr lang="ru-RU" dirty="0"/>
              <a:t>Может быть, Елена Федоровна Соловкина, о неравнодушии к которой Пушкина вспоминает </a:t>
            </a:r>
            <a:r>
              <a:rPr lang="ru-RU" dirty="0" err="1"/>
              <a:t>Липранди</a:t>
            </a:r>
            <a:r>
              <a:rPr lang="ru-RU" dirty="0"/>
              <a:t>. К одной из двух последних, надо думать, относятся строки из написанной в пору знакомства с ними «</a:t>
            </a:r>
            <a:r>
              <a:rPr lang="ru-RU" dirty="0" err="1"/>
              <a:t>Гавриилиады</a:t>
            </a:r>
            <a:r>
              <a:rPr lang="ru-RU" dirty="0"/>
              <a:t>» — «Елену видел я».</a:t>
            </a:r>
          </a:p>
        </p:txBody>
      </p:sp>
    </p:spTree>
    <p:extLst>
      <p:ext uri="{BB962C8B-B14F-4D97-AF65-F5344CB8AC3E}">
        <p14:creationId xmlns:p14="http://schemas.microsoft.com/office/powerpoint/2010/main" val="268811830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6" y="548680"/>
            <a:ext cx="8764051"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7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17016"/>
            <a:ext cx="6575623" cy="682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9359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10000"/>
          </a:bodyPr>
          <a:lstStyle/>
          <a:p>
            <a:r>
              <a:rPr lang="ru-RU" dirty="0"/>
              <a:t>17.«Елена» — может быть, та самая Елена, о которой мы ничего не знаем, кроме того, что Пушкиным сказано в строках лишь начатого стихотворения «Зачем, Елена, так пугливо», написанного им в бытность его в 1829 г. на Кавказе, а возможно Елена </a:t>
            </a:r>
            <a:r>
              <a:rPr lang="ru-RU" dirty="0" err="1"/>
              <a:t>Завадовская</a:t>
            </a:r>
            <a:r>
              <a:rPr lang="ru-RU" dirty="0"/>
              <a:t>. «Красавица Клеопатра Невы» — так называл ее Пушкин.</a:t>
            </a:r>
          </a:p>
          <a:p>
            <a:endParaRPr lang="ru-RU" dirty="0"/>
          </a:p>
          <a:p>
            <a:r>
              <a:rPr lang="ru-RU" dirty="0"/>
              <a:t>В строфах «Евгения Онегина» А. С. Пушкин, по свидетельству современников, в образе Нины </a:t>
            </a:r>
            <a:r>
              <a:rPr lang="ru-RU" dirty="0" err="1"/>
              <a:t>Воронской</a:t>
            </a:r>
            <a:r>
              <a:rPr lang="ru-RU" dirty="0"/>
              <a:t> писал о Елене </a:t>
            </a:r>
            <a:r>
              <a:rPr lang="ru-RU" dirty="0" err="1"/>
              <a:t>Завадовской</a:t>
            </a:r>
            <a:r>
              <a:rPr lang="ru-RU" dirty="0"/>
              <a:t>.</a:t>
            </a:r>
          </a:p>
        </p:txBody>
      </p:sp>
    </p:spTree>
    <p:extLst>
      <p:ext uri="{BB962C8B-B14F-4D97-AF65-F5344CB8AC3E}">
        <p14:creationId xmlns:p14="http://schemas.microsoft.com/office/powerpoint/2010/main" val="24408058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60648"/>
            <a:ext cx="8568952" cy="643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3325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dirty="0"/>
              <a:t>18. «Татьяна» — возможно, Демьянова Татьяна Дмитриевна (1810—1876) — цыганка, певица московского цыганского хора.</a:t>
            </a:r>
            <a:br>
              <a:rPr lang="ru-RU" dirty="0"/>
            </a:br>
            <a:r>
              <a:rPr lang="ru-RU" dirty="0"/>
              <a:t>19.«Авдотья» — неизвестно, но можно вспомнить Истомину Евдокию (Авдотью) Ильиничну- романтический символ русского балета, кумира всего общества первой половины девятнадцатого столетия.</a:t>
            </a:r>
          </a:p>
          <a:p>
            <a:r>
              <a:rPr lang="ru-RU" dirty="0"/>
              <a:t>«Блистательна, полувоздушна, смычку волшебному послушна, толпою нимф окружена, стоит Истомина...», — вот слова Александра Сергеевича Пушкина о «русской Терпсихоре». В течение некоторого времени Пушкин даже считал себя влюбленным в Истомину — как он сам писал, «когда-то волочился» за нею. Знаменитые строки из «Евгения Онегина», посвященных Авдотье Истоминой:</a:t>
            </a:r>
          </a:p>
          <a:p>
            <a:pPr algn="ctr"/>
            <a:r>
              <a:rPr lang="ru-RU" dirty="0"/>
              <a:t>«...она, одной ногой касаясь пола,</a:t>
            </a:r>
            <a:br>
              <a:rPr lang="ru-RU" dirty="0"/>
            </a:br>
            <a:r>
              <a:rPr lang="ru-RU" dirty="0"/>
              <a:t>Другою медленно кружит,</a:t>
            </a:r>
            <a:br>
              <a:rPr lang="ru-RU" dirty="0"/>
            </a:br>
            <a:r>
              <a:rPr lang="ru-RU" dirty="0"/>
              <a:t>И вдруг прыжок, и вдруг летит,</a:t>
            </a:r>
            <a:br>
              <a:rPr lang="ru-RU" dirty="0"/>
            </a:br>
            <a:r>
              <a:rPr lang="ru-RU" dirty="0"/>
              <a:t>Летит, как пух от уст Эола;</a:t>
            </a:r>
            <a:br>
              <a:rPr lang="ru-RU" dirty="0"/>
            </a:br>
            <a:r>
              <a:rPr lang="ru-RU" dirty="0"/>
              <a:t>То стан совьет, то разовьет,</a:t>
            </a:r>
            <a:br>
              <a:rPr lang="ru-RU" dirty="0"/>
            </a:br>
            <a:r>
              <a:rPr lang="ru-RU" dirty="0"/>
              <a:t>И быстрой ножкой ножку бьет…»</a:t>
            </a:r>
          </a:p>
          <a:p>
            <a:endParaRPr lang="ru-RU" dirty="0"/>
          </a:p>
        </p:txBody>
      </p:sp>
    </p:spTree>
    <p:extLst>
      <p:ext uri="{BB962C8B-B14F-4D97-AF65-F5344CB8AC3E}">
        <p14:creationId xmlns:p14="http://schemas.microsoft.com/office/powerpoint/2010/main" val="37657621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04118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3974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62500" lnSpcReduction="20000"/>
          </a:bodyPr>
          <a:lstStyle/>
          <a:p>
            <a:r>
              <a:rPr lang="ru-RU" dirty="0"/>
              <a:t>.."В своей поэзии Пушкин заплатил богатую дань литературному романтизму, особенно в первой половине двадцатых годов. Но в нем самом крепко сидел человек XVIII столетия -- чувственный и вместе с тем рассудочный, способный порою увлекаться почти до безумия, но никогда не отдававший себя целиком.</a:t>
            </a:r>
          </a:p>
          <a:p>
            <a:endParaRPr lang="ru-RU" dirty="0"/>
          </a:p>
          <a:p>
            <a:r>
              <a:rPr lang="ru-RU" dirty="0"/>
              <a:t>Мы имеем право сделать этот вывод, ибо из всех многочисленных любовных увлечений, нами рассмотренных, нельзя указать ни одного, которое подчинило себе вполне душу Пушкина.</a:t>
            </a:r>
          </a:p>
          <a:p>
            <a:endParaRPr lang="ru-RU" dirty="0"/>
          </a:p>
          <a:p>
            <a:r>
              <a:rPr lang="ru-RU" dirty="0"/>
              <a:t>Кровь бурлила; воображение строило один пленительный обман за другим. Но в глубине своего существа поэт оставался "тверд, спокоен и угрюм". Он признавался в любви многим, но в действительности, как правильно указала княгиня Н. М. Волконская, любил по настоящему только свою музу"</a:t>
            </a:r>
          </a:p>
        </p:txBody>
      </p:sp>
    </p:spTree>
    <p:extLst>
      <p:ext uri="{BB962C8B-B14F-4D97-AF65-F5344CB8AC3E}">
        <p14:creationId xmlns:p14="http://schemas.microsoft.com/office/powerpoint/2010/main" val="156118460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4119266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Autofit/>
          </a:bodyPr>
          <a:lstStyle/>
          <a:p>
            <a:r>
              <a:rPr lang="ru-RU" sz="1600" dirty="0" smtClean="0"/>
              <a:t>Донжуанский список Пушкина — два параллельных списка женщин, которыми увлекался А.С. Пушкин и/или с которыми был близок, в хронологическом порядке. Пушкин сам составил их в 1829 году в альбоме Елизаветы Николаевны Ушаковой…</a:t>
            </a:r>
          </a:p>
          <a:p>
            <a:endParaRPr lang="ru-RU" sz="1600" dirty="0" smtClean="0"/>
          </a:p>
          <a:p>
            <a:r>
              <a:rPr lang="ru-RU" sz="1600" dirty="0" smtClean="0"/>
              <a:t>Впервые списки были напечатаны в 1887 году в «Альбоме Пушкинской выставки 1880 года», где в «Биографическом очерке» А. А. Венкстерна было указано: «по объяснению П. С. Киселева [мужа одной из сестёр Ушаковых] — это дон-</a:t>
            </a:r>
            <a:r>
              <a:rPr lang="ru-RU" sz="1600" dirty="0" err="1" smtClean="0"/>
              <a:t>жуанский</a:t>
            </a:r>
            <a:r>
              <a:rPr lang="ru-RU" sz="1600" dirty="0" smtClean="0"/>
              <a:t> список поэта, то есть, перечень всех женщин, которыми он увлекался». Первой посвященной спискам работой явилась статья Н. О. </a:t>
            </a:r>
            <a:r>
              <a:rPr lang="ru-RU" sz="1600" dirty="0" err="1" smtClean="0"/>
              <a:t>Лернера</a:t>
            </a:r>
            <a:r>
              <a:rPr lang="ru-RU" sz="1600" dirty="0" smtClean="0"/>
              <a:t> «Дон-</a:t>
            </a:r>
            <a:r>
              <a:rPr lang="ru-RU" sz="1600" dirty="0" err="1" smtClean="0"/>
              <a:t>Жуанский</a:t>
            </a:r>
            <a:r>
              <a:rPr lang="ru-RU" sz="1600" dirty="0" smtClean="0"/>
              <a:t> список». Популярность термин получил после одноименной работы П. К. </a:t>
            </a:r>
            <a:r>
              <a:rPr lang="ru-RU" sz="1600" dirty="0" err="1" smtClean="0"/>
              <a:t>Губера</a:t>
            </a:r>
            <a:r>
              <a:rPr lang="ru-RU" sz="1600" dirty="0" smtClean="0"/>
              <a:t> (1923).</a:t>
            </a:r>
          </a:p>
          <a:p>
            <a:endParaRPr lang="ru-RU" sz="1600" dirty="0" smtClean="0"/>
          </a:p>
          <a:p>
            <a:r>
              <a:rPr lang="ru-RU" sz="1600" dirty="0" smtClean="0"/>
              <a:t>Представляет собой запись в два столбца. По мнению Вересаева в первой части списка имена женщин, которых Пушкин любил сильнее, во второй — женщины, которыми он был увлечен.</a:t>
            </a:r>
          </a:p>
          <a:p>
            <a:endParaRPr lang="ru-RU" sz="1600" dirty="0" smtClean="0"/>
          </a:p>
          <a:p>
            <a:r>
              <a:rPr lang="ru-RU" sz="1600" dirty="0" smtClean="0"/>
              <a:t>Широко известно также высказывание поэта в письме к В. Ф. Вяземской (1830): «Моя женитьба на Натали (это, замечу в скобках, моя сто тринадцатая любовь) решена»</a:t>
            </a:r>
            <a:endParaRPr lang="ru-RU" sz="1600" dirty="0"/>
          </a:p>
        </p:txBody>
      </p:sp>
    </p:spTree>
    <p:extLst>
      <p:ext uri="{BB962C8B-B14F-4D97-AF65-F5344CB8AC3E}">
        <p14:creationId xmlns:p14="http://schemas.microsoft.com/office/powerpoint/2010/main" val="1320898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ПЕРВЫЙ СПИСОК</a:t>
            </a:r>
          </a:p>
        </p:txBody>
      </p:sp>
      <p:sp>
        <p:nvSpPr>
          <p:cNvPr id="3" name="Объект 2"/>
          <p:cNvSpPr>
            <a:spLocks noGrp="1"/>
          </p:cNvSpPr>
          <p:nvPr>
            <p:ph idx="1"/>
          </p:nvPr>
        </p:nvSpPr>
        <p:spPr/>
        <p:txBody>
          <a:bodyPr/>
          <a:lstStyle/>
          <a:p>
            <a:r>
              <a:rPr lang="ru-RU" dirty="0"/>
              <a:t>1.«Наталья I» — вероятно, актриса </a:t>
            </a:r>
            <a:r>
              <a:rPr lang="ru-RU" dirty="0" err="1"/>
              <a:t>царскосельского</a:t>
            </a:r>
            <a:r>
              <a:rPr lang="ru-RU" dirty="0"/>
              <a:t> театра («К Наталье», «Посланье к молодой актрисе») или гр. Наталья Викторовна Кочубей (1800—1855), которой посвящены стихотворения «Воспоминаньем упоенный» и «Чугун </a:t>
            </a:r>
            <a:r>
              <a:rPr lang="ru-RU" dirty="0" err="1"/>
              <a:t>кагульский</a:t>
            </a:r>
            <a:r>
              <a:rPr lang="ru-RU" dirty="0"/>
              <a:t>, ты священ», по другой версии- Наталья Степановна Апраксина (в замужестве Голицына).</a:t>
            </a:r>
          </a:p>
          <a:p>
            <a:endParaRPr lang="ru-RU" dirty="0"/>
          </a:p>
        </p:txBody>
      </p:sp>
    </p:spTree>
    <p:extLst>
      <p:ext uri="{BB962C8B-B14F-4D97-AF65-F5344CB8AC3E}">
        <p14:creationId xmlns:p14="http://schemas.microsoft.com/office/powerpoint/2010/main" val="1681906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1" y="0"/>
            <a:ext cx="9001000" cy="69445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837468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GoldNight">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Золотавий">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Презентация4</Template>
  <TotalTime>137</TotalTime>
  <Words>3111</Words>
  <Application>Microsoft Office PowerPoint</Application>
  <PresentationFormat>Экран (4:3)</PresentationFormat>
  <Paragraphs>88</Paragraphs>
  <Slides>65</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65</vt:i4>
      </vt:variant>
    </vt:vector>
  </HeadingPairs>
  <TitlesOfParts>
    <vt:vector size="67" baseType="lpstr">
      <vt:lpstr>GoldNight</vt:lpstr>
      <vt:lpstr>Золотавий</vt:lpstr>
      <vt:lpstr>Сто тринадцать “Чудных мгновений” Пушкина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ПЕРВЫЙ СПИСОК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ВТОРОЙ СПИСОК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8</cp:revision>
  <dcterms:created xsi:type="dcterms:W3CDTF">2012-06-11T17:44:14Z</dcterms:created>
  <dcterms:modified xsi:type="dcterms:W3CDTF">2012-06-13T17:49:03Z</dcterms:modified>
</cp:coreProperties>
</file>