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276D-F31B-4686-BE4B-DCE250EB4E6F}" type="datetimeFigureOut">
              <a:rPr lang="ru-RU" smtClean="0"/>
              <a:pPr/>
              <a:t>22.06.2011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D46-2D9C-466A-8530-E97CB5E82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276D-F31B-4686-BE4B-DCE250EB4E6F}" type="datetimeFigureOut">
              <a:rPr lang="ru-RU" smtClean="0"/>
              <a:pPr/>
              <a:t>22.06.2011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D46-2D9C-466A-8530-E97CB5E82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276D-F31B-4686-BE4B-DCE250EB4E6F}" type="datetimeFigureOut">
              <a:rPr lang="ru-RU" smtClean="0"/>
              <a:pPr/>
              <a:t>22.06.2011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D46-2D9C-466A-8530-E97CB5E82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276D-F31B-4686-BE4B-DCE250EB4E6F}" type="datetimeFigureOut">
              <a:rPr lang="ru-RU" smtClean="0"/>
              <a:pPr/>
              <a:t>22.06.2011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D46-2D9C-466A-8530-E97CB5E82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276D-F31B-4686-BE4B-DCE250EB4E6F}" type="datetimeFigureOut">
              <a:rPr lang="ru-RU" smtClean="0"/>
              <a:pPr/>
              <a:t>22.06.2011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D46-2D9C-466A-8530-E97CB5E82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276D-F31B-4686-BE4B-DCE250EB4E6F}" type="datetimeFigureOut">
              <a:rPr lang="ru-RU" smtClean="0"/>
              <a:pPr/>
              <a:t>22.06.2011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D46-2D9C-466A-8530-E97CB5E82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276D-F31B-4686-BE4B-DCE250EB4E6F}" type="datetimeFigureOut">
              <a:rPr lang="ru-RU" smtClean="0"/>
              <a:pPr/>
              <a:t>22.06.2011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D46-2D9C-466A-8530-E97CB5E82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276D-F31B-4686-BE4B-DCE250EB4E6F}" type="datetimeFigureOut">
              <a:rPr lang="ru-RU" smtClean="0"/>
              <a:pPr/>
              <a:t>22.06.2011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D46-2D9C-466A-8530-E97CB5E82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276D-F31B-4686-BE4B-DCE250EB4E6F}" type="datetimeFigureOut">
              <a:rPr lang="ru-RU" smtClean="0"/>
              <a:pPr/>
              <a:t>22.06.2011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D46-2D9C-466A-8530-E97CB5E82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276D-F31B-4686-BE4B-DCE250EB4E6F}" type="datetimeFigureOut">
              <a:rPr lang="ru-RU" smtClean="0"/>
              <a:pPr/>
              <a:t>22.06.2011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D46-2D9C-466A-8530-E97CB5E824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2276D-F31B-4686-BE4B-DCE250EB4E6F}" type="datetimeFigureOut">
              <a:rPr lang="ru-RU" smtClean="0"/>
              <a:pPr/>
              <a:t>22.06.2011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54D46-2D9C-466A-8530-E97CB5E824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FE54D46-2D9C-466A-8530-E97CB5E824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842276D-F31B-4686-BE4B-DCE250EB4E6F}" type="datetimeFigureOut">
              <a:rPr lang="ru-RU" smtClean="0"/>
              <a:pPr/>
              <a:t>22.06.2011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День Святої Трійці в російському живописі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Arxiv\Зображення\Релігійні свята\f56e7c6b097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714884"/>
            <a:ext cx="4314825" cy="800100"/>
          </a:xfrm>
          <a:prstGeom prst="rect">
            <a:avLst/>
          </a:prstGeom>
          <a:noFill/>
        </p:spPr>
      </p:pic>
      <p:pic>
        <p:nvPicPr>
          <p:cNvPr id="1027" name="Picture 3" descr="D:\Arxiv\Зображення\Релігійні свята\f56e7c6b097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4314825" cy="8001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Arxiv\Зображення\Релігійні свята\1245d798f0b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85638" cy="54506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Деревенское гулянье (Праздник в деревне летом).</a:t>
            </a:r>
            <a:br>
              <a:rPr lang="ru-RU" dirty="0" smtClean="0"/>
            </a:br>
            <a:r>
              <a:rPr lang="ru-RU" dirty="0" smtClean="0"/>
              <a:t>Алексей Николаевич Третьяков (1873-?). До 1918 г.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Arxiv\Зображення\Релігійні свята\9fee4db876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60104" y="0"/>
            <a:ext cx="862988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6211669"/>
            <a:ext cx="4572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>Троицын день.1884 г.</a:t>
            </a:r>
            <a:br>
              <a:rPr lang="ru-RU" dirty="0" smtClean="0"/>
            </a:br>
            <a:r>
              <a:rPr lang="ru-RU" dirty="0" smtClean="0"/>
              <a:t>Суходольский Петр Александрович 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Arxiv\Зображення\Релігійні свята\55301775d00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6160" y="0"/>
            <a:ext cx="743318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6211669"/>
            <a:ext cx="4572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Хоровод.</a:t>
            </a:r>
            <a:br>
              <a:rPr lang="ru-RU" dirty="0" smtClean="0"/>
            </a:br>
            <a:r>
              <a:rPr lang="ru-RU" dirty="0" smtClean="0"/>
              <a:t>Михаил </a:t>
            </a:r>
            <a:r>
              <a:rPr lang="ru-RU" dirty="0" err="1" smtClean="0"/>
              <a:t>Боскин</a:t>
            </a:r>
            <a:r>
              <a:rPr lang="ru-RU" dirty="0" smtClean="0"/>
              <a:t>. 1910-е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Arxiv\Зображення\Релігійні свята\a9c0a1c6672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77224" cy="5185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5715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Троицын день.</a:t>
            </a:r>
            <a:br>
              <a:rPr lang="ru-RU" dirty="0" smtClean="0"/>
            </a:br>
            <a:r>
              <a:rPr lang="ru-RU" dirty="0" smtClean="0"/>
              <a:t>Нестеров Михаил Васильевич. 1881 г. 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Arxiv\Зображення\Релігійні свята\0e90fabdf6c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472470" cy="63543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6211669"/>
            <a:ext cx="4572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К Троице</a:t>
            </a:r>
            <a:br>
              <a:rPr lang="ru-RU" dirty="0" smtClean="0"/>
            </a:br>
            <a:r>
              <a:rPr lang="ru-RU" dirty="0" smtClean="0"/>
              <a:t>Коровин Сергей Алексеевич 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Arxiv\Зображення\Релігійні свята\86fb8f020f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01090" cy="6500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6211669"/>
            <a:ext cx="4572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Хоровод</a:t>
            </a:r>
            <a:br>
              <a:rPr lang="ru-RU" dirty="0" smtClean="0"/>
            </a:br>
            <a:r>
              <a:rPr lang="ru-RU" dirty="0" smtClean="0"/>
              <a:t>Степанов Алексей Степанович 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Arxiv\Зображення\Релігійні свята\77757804767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0033" y="0"/>
            <a:ext cx="659195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215082"/>
            <a:ext cx="3590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Ф.Сычков.Сбор</a:t>
            </a:r>
            <a:r>
              <a:rPr lang="ru-RU" dirty="0" smtClean="0"/>
              <a:t> трав на Троицын день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33312" y="0"/>
            <a:ext cx="44150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Arxiv\Зображення\Релігійні свята\5630f6dd9ec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480307" cy="65722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6488668"/>
            <a:ext cx="441229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Серебренникова Лариса. На Троицын день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Arxiv\Зображення\Релігійні свята\891e01f3256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9462" y="0"/>
            <a:ext cx="710323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6488668"/>
            <a:ext cx="657226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Куcтодиев</a:t>
            </a:r>
            <a:r>
              <a:rPr lang="ru-RU" dirty="0" smtClean="0"/>
              <a:t> Борис </a:t>
            </a:r>
            <a:r>
              <a:rPr lang="ru-RU" dirty="0" err="1" smtClean="0"/>
              <a:t>Михайлович.Сельский</a:t>
            </a:r>
            <a:r>
              <a:rPr lang="ru-RU" dirty="0" smtClean="0"/>
              <a:t> праздник. 1919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59533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286388"/>
            <a:ext cx="2500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Абакумов Михаил Георгиевич . На Троицу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Arxiv\Зображення\Релігійні свята\c22d86d3923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8259" y="0"/>
            <a:ext cx="790222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6488668"/>
            <a:ext cx="442813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Ку</a:t>
            </a:r>
            <a:r>
              <a:rPr lang="en-US" dirty="0" smtClean="0"/>
              <a:t>c</a:t>
            </a:r>
            <a:r>
              <a:rPr lang="ru-RU" dirty="0" err="1" smtClean="0"/>
              <a:t>тодиев</a:t>
            </a:r>
            <a:r>
              <a:rPr lang="ru-RU" dirty="0" smtClean="0"/>
              <a:t> Борис </a:t>
            </a:r>
            <a:r>
              <a:rPr lang="ru-RU" dirty="0" err="1" smtClean="0"/>
              <a:t>Михайлович.Летний</a:t>
            </a:r>
            <a:r>
              <a:rPr lang="ru-RU" dirty="0" smtClean="0"/>
              <a:t> день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Arxiv\Зображення\Релігійні свята\0039eff9103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088" y="0"/>
            <a:ext cx="8506484" cy="6572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571736" y="6211669"/>
            <a:ext cx="592933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Куcтодиев</a:t>
            </a:r>
            <a:r>
              <a:rPr lang="ru-RU" dirty="0" smtClean="0"/>
              <a:t> Борис Михайлович.1915. Крестный ход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Arxiv\Зображення\Релігійні свята\4013da169ac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561" y="0"/>
            <a:ext cx="8493397" cy="6572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86380" y="6488668"/>
            <a:ext cx="314714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Иван Степанов. Троицын день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54032"/>
          </a:xfrm>
        </p:spPr>
        <p:txBody>
          <a:bodyPr/>
          <a:lstStyle/>
          <a:p>
            <a:pPr algn="ctr"/>
            <a:r>
              <a:rPr lang="ru-RU" dirty="0" smtClean="0"/>
              <a:t>Троицын день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620000" cy="600076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Благость Божия незримо</a:t>
            </a:r>
            <a:br>
              <a:rPr lang="ru-RU" dirty="0" smtClean="0"/>
            </a:br>
            <a:r>
              <a:rPr lang="ru-RU" dirty="0" smtClean="0"/>
              <a:t>К миру дольнему сошла,</a:t>
            </a:r>
            <a:br>
              <a:rPr lang="ru-RU" dirty="0" smtClean="0"/>
            </a:br>
            <a:r>
              <a:rPr lang="ru-RU" dirty="0" smtClean="0"/>
              <a:t>И земля неизъяснимо –</a:t>
            </a:r>
            <a:br>
              <a:rPr lang="ru-RU" dirty="0" smtClean="0"/>
            </a:br>
            <a:r>
              <a:rPr lang="ru-RU" dirty="0" smtClean="0"/>
              <a:t>Благолепна, весела:</a:t>
            </a:r>
            <a:br>
              <a:rPr lang="ru-RU" dirty="0" smtClean="0"/>
            </a:br>
            <a:r>
              <a:rPr lang="ru-RU" dirty="0" smtClean="0"/>
              <a:t>Праздник светлый,</a:t>
            </a:r>
            <a:br>
              <a:rPr lang="ru-RU" dirty="0" smtClean="0"/>
            </a:br>
            <a:r>
              <a:rPr lang="ru-RU" dirty="0" smtClean="0"/>
              <a:t>праздник новый</a:t>
            </a:r>
            <a:br>
              <a:rPr lang="ru-RU" dirty="0" smtClean="0"/>
            </a:br>
            <a:r>
              <a:rPr lang="ru-RU" dirty="0" smtClean="0"/>
              <a:t>Дивно зиждется на ней;</a:t>
            </a:r>
            <a:br>
              <a:rPr lang="ru-RU" dirty="0" smtClean="0"/>
            </a:br>
            <a:r>
              <a:rPr lang="ru-RU" dirty="0" smtClean="0"/>
              <a:t>Облеклась она в покровы –</a:t>
            </a:r>
            <a:br>
              <a:rPr lang="ru-RU" dirty="0" smtClean="0"/>
            </a:br>
            <a:r>
              <a:rPr lang="ru-RU" dirty="0" smtClean="0"/>
              <a:t>В зелень рощ, узор полей.</a:t>
            </a:r>
            <a:br>
              <a:rPr lang="ru-RU" dirty="0" smtClean="0"/>
            </a:br>
            <a:r>
              <a:rPr lang="ru-RU" dirty="0" smtClean="0"/>
              <a:t>Вся природа,</a:t>
            </a:r>
            <a:br>
              <a:rPr lang="ru-RU" dirty="0" smtClean="0"/>
            </a:br>
            <a:r>
              <a:rPr lang="ru-RU" dirty="0" smtClean="0"/>
              <a:t>встретив лето,</a:t>
            </a:r>
            <a:br>
              <a:rPr lang="ru-RU" dirty="0" smtClean="0"/>
            </a:br>
            <a:r>
              <a:rPr lang="ru-RU" dirty="0" smtClean="0"/>
              <a:t>Гимны радости поет;</a:t>
            </a:r>
            <a:br>
              <a:rPr lang="ru-RU" dirty="0" smtClean="0"/>
            </a:br>
            <a:r>
              <a:rPr lang="ru-RU" dirty="0" smtClean="0"/>
              <a:t>Небо яхонтом одето,</a:t>
            </a:r>
            <a:br>
              <a:rPr lang="ru-RU" dirty="0" smtClean="0"/>
            </a:br>
            <a:r>
              <a:rPr lang="ru-RU" dirty="0" smtClean="0"/>
              <a:t>Жарко вызолочен свод.</a:t>
            </a:r>
            <a:br>
              <a:rPr lang="ru-RU" dirty="0" smtClean="0"/>
            </a:br>
            <a:r>
              <a:rPr lang="ru-RU" dirty="0" smtClean="0"/>
              <a:t>И на нем горит великий,</a:t>
            </a:r>
            <a:br>
              <a:rPr lang="ru-RU" dirty="0" smtClean="0"/>
            </a:br>
            <a:r>
              <a:rPr lang="ru-RU" dirty="0" smtClean="0"/>
              <a:t>Немерцающий алмаз,</a:t>
            </a:r>
            <a:br>
              <a:rPr lang="ru-RU" dirty="0" smtClean="0"/>
            </a:br>
            <a:r>
              <a:rPr lang="ru-RU" dirty="0" smtClean="0"/>
              <a:t>Будто вечного Владыки</a:t>
            </a:r>
            <a:br>
              <a:rPr lang="ru-RU" dirty="0" smtClean="0"/>
            </a:br>
            <a:r>
              <a:rPr lang="ru-RU" dirty="0" err="1" smtClean="0"/>
              <a:t>Неусыпно-бдящий</a:t>
            </a:r>
            <a:r>
              <a:rPr lang="ru-RU" dirty="0" smtClean="0"/>
              <a:t> глаз.</a:t>
            </a:r>
            <a:br>
              <a:rPr lang="ru-RU" dirty="0" smtClean="0"/>
            </a:br>
            <a:r>
              <a:rPr lang="ru-RU" dirty="0" smtClean="0"/>
              <a:t>Неба </a:t>
            </a:r>
            <a:r>
              <a:rPr lang="ru-RU" dirty="0" err="1" smtClean="0"/>
              <a:t>горния</a:t>
            </a:r>
            <a:r>
              <a:rPr lang="ru-RU" dirty="0" smtClean="0"/>
              <a:t> селенья</a:t>
            </a:r>
            <a:br>
              <a:rPr lang="ru-RU" dirty="0" smtClean="0"/>
            </a:br>
            <a:r>
              <a:rPr lang="ru-RU" dirty="0" smtClean="0"/>
              <a:t>Торжеством озарены:</a:t>
            </a:r>
            <a:br>
              <a:rPr lang="ru-RU" dirty="0" smtClean="0"/>
            </a:br>
            <a:r>
              <a:rPr lang="ru-RU" dirty="0" smtClean="0"/>
              <a:t>Там, у трона Провиденья,</a:t>
            </a:r>
            <a:br>
              <a:rPr lang="ru-RU" dirty="0" smtClean="0"/>
            </a:br>
            <a:r>
              <a:rPr lang="ru-RU" dirty="0" smtClean="0"/>
              <a:t>Плещут светлые чины;</a:t>
            </a:r>
            <a:br>
              <a:rPr lang="ru-RU" dirty="0" smtClean="0"/>
            </a:br>
            <a:r>
              <a:rPr lang="ru-RU" dirty="0" err="1" smtClean="0"/>
              <a:t>Трисвятаго</a:t>
            </a:r>
            <a:r>
              <a:rPr lang="ru-RU" dirty="0" smtClean="0"/>
              <a:t> именуют</a:t>
            </a:r>
            <a:br>
              <a:rPr lang="ru-RU" dirty="0" smtClean="0"/>
            </a:br>
            <a:r>
              <a:rPr lang="ru-RU" dirty="0" smtClean="0"/>
              <a:t>И поют пред высотой,</a:t>
            </a:r>
            <a:br>
              <a:rPr lang="ru-RU" dirty="0" smtClean="0"/>
            </a:br>
            <a:r>
              <a:rPr lang="ru-RU" dirty="0" smtClean="0"/>
              <a:t>Где, </a:t>
            </a:r>
            <a:r>
              <a:rPr lang="ru-RU" dirty="0" err="1" smtClean="0"/>
              <a:t>слиясь</a:t>
            </a:r>
            <a:r>
              <a:rPr lang="ru-RU" dirty="0" smtClean="0"/>
              <a:t> в одно, ликуют</a:t>
            </a:r>
            <a:br>
              <a:rPr lang="ru-RU" dirty="0" smtClean="0"/>
            </a:br>
            <a:r>
              <a:rPr lang="ru-RU" dirty="0" smtClean="0"/>
              <a:t>Сын, Отец и Дух Святой.</a:t>
            </a:r>
            <a:endParaRPr lang="ru-RU" dirty="0"/>
          </a:p>
        </p:txBody>
      </p:sp>
      <p:pic>
        <p:nvPicPr>
          <p:cNvPr id="4" name="Picture 2" descr="D:\Arxiv\Зображення\Релігійні свята\f56e7c6b097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857892"/>
            <a:ext cx="2143141" cy="800100"/>
          </a:xfrm>
          <a:prstGeom prst="rect">
            <a:avLst/>
          </a:prstGeom>
          <a:noFill/>
        </p:spPr>
      </p:pic>
      <p:pic>
        <p:nvPicPr>
          <p:cNvPr id="5" name="Picture 2" descr="D:\Arxiv\Зображення\Релігійні свята\f56e7c6b097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5857892"/>
            <a:ext cx="2143141" cy="8001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День Святой Троицы ,Пятидесятница, Сошествие Святого Духа — один из главных христианских праздников, входящий в православии в число двунадесятых праздников.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Православная церковь отмечает Троицу на 49 день после Пасхи, в воскресенье. В христианских церквях западной традиции в этот день празднуют Пятидесятницу, отмечая сошествие Святого Духа на апостолов, а день Святой Троицы празднуют в следующее воскресенье.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русских на Троицу было принято украшать церкви, избы, дворы и даже улицы свежими травами, цветами и ветками. Особое место уделялось молодым берёзовым ветвям.</a:t>
            </a:r>
            <a:endParaRPr lang="ru-RU" dirty="0"/>
          </a:p>
        </p:txBody>
      </p:sp>
      <p:pic>
        <p:nvPicPr>
          <p:cNvPr id="2050" name="Picture 2" descr="D:\Arxiv\Зображення\Релігійні свята\f56e7c6b097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4314825" cy="8001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2140" y="0"/>
            <a:ext cx="71561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57620" y="6211669"/>
            <a:ext cx="4572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>Троицын день. Село Коломенское.</a:t>
            </a:r>
            <a:br>
              <a:rPr lang="ru-RU" dirty="0" smtClean="0"/>
            </a:br>
            <a:r>
              <a:rPr lang="ru-RU" dirty="0" smtClean="0"/>
              <a:t>В. В. Верещагин. Холст, масло.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Описание этого обычая мы находим у А. С. Пушкина в «Евгении Онегине»: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 В день Троицын, когда народ</a:t>
            </a:r>
            <a:br>
              <a:rPr lang="ru-RU" sz="3600" dirty="0" smtClean="0"/>
            </a:br>
            <a:r>
              <a:rPr lang="ru-RU" sz="3600" dirty="0" smtClean="0"/>
              <a:t>Зевая, слушает молебен,</a:t>
            </a:r>
            <a:br>
              <a:rPr lang="ru-RU" sz="3600" dirty="0" smtClean="0"/>
            </a:br>
            <a:r>
              <a:rPr lang="ru-RU" sz="3600" dirty="0" smtClean="0"/>
              <a:t>Умильно на пучок зари</a:t>
            </a:r>
            <a:br>
              <a:rPr lang="ru-RU" sz="3600" dirty="0" smtClean="0"/>
            </a:br>
            <a:r>
              <a:rPr lang="ru-RU" sz="3600" dirty="0" smtClean="0"/>
              <a:t>Они роняли слезки три…»</a:t>
            </a:r>
            <a:endParaRPr lang="ru-RU" sz="3600" dirty="0"/>
          </a:p>
        </p:txBody>
      </p:sp>
      <p:pic>
        <p:nvPicPr>
          <p:cNvPr id="3074" name="Picture 2" descr="D:\Arxiv\Зображення\Релігійні свята\f56e7c6b097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71480"/>
            <a:ext cx="4314825" cy="8001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357694"/>
            <a:ext cx="1428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Троицын день.</a:t>
            </a:r>
            <a:br>
              <a:rPr lang="ru-RU" b="1" dirty="0" smtClean="0"/>
            </a:br>
            <a:r>
              <a:rPr lang="ru-RU" b="1" dirty="0" err="1" smtClean="0"/>
              <a:t>Куcтодиев</a:t>
            </a:r>
            <a:r>
              <a:rPr lang="ru-RU" b="1" dirty="0" smtClean="0"/>
              <a:t> Борис Михайлович. 1920 г.</a:t>
            </a:r>
            <a:endParaRPr lang="ru-RU" b="1" dirty="0"/>
          </a:p>
        </p:txBody>
      </p:sp>
      <p:pic>
        <p:nvPicPr>
          <p:cNvPr id="5122" name="Picture 2" descr="D:\Arxiv\Зображення\Релігійні свята\f0852b0a4c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2666" y="0"/>
            <a:ext cx="680693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Также у Сергея Есенина: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 Троицыно утро, утренний канон,</a:t>
            </a:r>
            <a:br>
              <a:rPr lang="ru-RU" sz="3200" dirty="0" smtClean="0"/>
            </a:br>
            <a:r>
              <a:rPr lang="ru-RU" sz="3200" dirty="0" smtClean="0"/>
              <a:t>В роще по березкам белый перезвон.</a:t>
            </a:r>
            <a:br>
              <a:rPr lang="ru-RU" sz="3200" dirty="0" smtClean="0"/>
            </a:br>
            <a:r>
              <a:rPr lang="ru-RU" sz="3200" dirty="0" smtClean="0"/>
              <a:t>Тянется деревня с праздничного сна,</a:t>
            </a:r>
            <a:br>
              <a:rPr lang="ru-RU" sz="3200" dirty="0" smtClean="0"/>
            </a:br>
            <a:r>
              <a:rPr lang="ru-RU" sz="3200" dirty="0" smtClean="0"/>
              <a:t>В благовесте ветра хмельная весна.</a:t>
            </a:r>
            <a:br>
              <a:rPr lang="ru-RU" sz="3200" dirty="0" smtClean="0"/>
            </a:br>
            <a:r>
              <a:rPr lang="ru-RU" sz="3200" dirty="0" smtClean="0"/>
              <a:t>На резных окошках ленты и кусты.</a:t>
            </a:r>
            <a:br>
              <a:rPr lang="ru-RU" sz="3200" dirty="0" smtClean="0"/>
            </a:br>
            <a:r>
              <a:rPr lang="ru-RU" sz="3200" dirty="0" smtClean="0"/>
              <a:t>Я пойду к обедне плакать на цветы…»</a:t>
            </a:r>
            <a:endParaRPr lang="ru-RU" sz="3200" dirty="0"/>
          </a:p>
        </p:txBody>
      </p:sp>
      <p:pic>
        <p:nvPicPr>
          <p:cNvPr id="4098" name="Picture 2" descr="D:\Arxiv\Зображення\Релігійні свята\f56e7c6b097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00042"/>
            <a:ext cx="4314825" cy="8001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Arxiv\Зображення\Релігійні свята\331448a94c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06" y="0"/>
            <a:ext cx="843443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6211669"/>
            <a:ext cx="578644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Троицын день в Красном селе близ Москвы.</a:t>
            </a:r>
            <a:br>
              <a:rPr lang="ru-RU" dirty="0" smtClean="0"/>
            </a:br>
            <a:r>
              <a:rPr lang="ru-RU" dirty="0" smtClean="0"/>
              <a:t>Неизвестный художник середины XIX века. 1840-е.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Изображено народное гулянье в Красном селе, еще в XVIII веке вошедшем в состав Москвы. В XVII—XVIII веках там был царский </a:t>
            </a:r>
            <a:r>
              <a:rPr lang="ru-RU" dirty="0" err="1" smtClean="0"/>
              <a:t>Красносельский</a:t>
            </a:r>
            <a:r>
              <a:rPr lang="ru-RU" dirty="0" smtClean="0"/>
              <a:t> дворец. К юго-западу от села находился Красный, или Великий, пруд, один из древнейших в Москве. Сохранилась церковь Покрова, построенная в XVIII веке. Картина заполнена бытовыми фигурами и сценами: здесь и веселая пляска в кругу зрителей, и мальчонка, залезающий в телегу, и подвыпившие мужики, и крестьянка, ведущая под уздцы выпряженную лошадь. Художник старательно строит перспективу улицы, тщательно выписывает стоящие в одну линию избы, не забывает показать бродящую по дороге живность — петуха с курами, бегущую собаку, свинью с целым выводком поросят.</a:t>
            </a:r>
            <a:endParaRPr lang="ru-RU" dirty="0"/>
          </a:p>
        </p:txBody>
      </p:sp>
      <p:pic>
        <p:nvPicPr>
          <p:cNvPr id="4" name="Picture 2" descr="D:\Arxiv\Зображення\Релігійні свята\f56e7c6b097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00042"/>
            <a:ext cx="4314825" cy="8001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72</TotalTime>
  <Words>114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Adjacency</vt:lpstr>
      <vt:lpstr>День Святої Трійці в російському живописі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Троицын день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2011-06-22T10:32:11Z</dcterms:created>
  <dcterms:modified xsi:type="dcterms:W3CDTF">2011-06-22T11:45:32Z</dcterms:modified>
</cp:coreProperties>
</file>