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9" r:id="rId8"/>
    <p:sldId id="270" r:id="rId9"/>
    <p:sldId id="271" r:id="rId10"/>
    <p:sldId id="264" r:id="rId11"/>
    <p:sldId id="272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1A36C0-F525-43F9-9A3E-EAFE340324CD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531A42-5704-40E0-BCC3-E880F42C63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СТОЛІТНЯ ВІЙНА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4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5" y="188640"/>
            <a:ext cx="3845060" cy="634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20956"/>
            <a:ext cx="3639890" cy="467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857750" y="857250"/>
            <a:ext cx="371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Жанна д</a:t>
            </a:r>
            <a:r>
              <a:rPr lang="en-US" sz="2800">
                <a:solidFill>
                  <a:srgbClr val="C00000"/>
                </a:solidFill>
                <a:latin typeface="Arial Black" pitchFamily="34" charset="0"/>
              </a:rPr>
              <a:t>’</a:t>
            </a:r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Арк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1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effectLst/>
              </a:rPr>
              <a:t>Якщо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ви</a:t>
            </a:r>
            <a:r>
              <a:rPr lang="ru-RU" sz="2800" dirty="0" smtClean="0">
                <a:effectLst/>
              </a:rPr>
              <a:t>, королю </a:t>
            </a:r>
            <a:r>
              <a:rPr lang="ru-RU" sz="2800" dirty="0" err="1" smtClean="0">
                <a:effectLst/>
              </a:rPr>
              <a:t>Англії</a:t>
            </a:r>
            <a:r>
              <a:rPr lang="ru-RU" sz="2800" dirty="0" smtClean="0">
                <a:effectLst/>
              </a:rPr>
              <a:t>, не вчините так, то я беру на себе </a:t>
            </a:r>
            <a:r>
              <a:rPr lang="ru-RU" sz="2800" dirty="0" err="1" smtClean="0">
                <a:effectLst/>
              </a:rPr>
              <a:t>керівництво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війною</a:t>
            </a:r>
            <a:r>
              <a:rPr lang="ru-RU" sz="2800" dirty="0" smtClean="0">
                <a:effectLst/>
              </a:rPr>
              <a:t> і, де б не </a:t>
            </a:r>
            <a:r>
              <a:rPr lang="ru-RU" sz="2800" dirty="0" err="1" smtClean="0">
                <a:effectLst/>
              </a:rPr>
              <a:t>наздогнала</a:t>
            </a:r>
            <a:r>
              <a:rPr lang="ru-RU" sz="2800" dirty="0" smtClean="0">
                <a:effectLst/>
              </a:rPr>
              <a:t> ваших людей у </a:t>
            </a:r>
            <a:r>
              <a:rPr lang="ru-RU" sz="2800" dirty="0" err="1" smtClean="0">
                <a:effectLst/>
              </a:rPr>
              <a:t>Франції</a:t>
            </a:r>
            <a:r>
              <a:rPr lang="ru-RU" sz="2800" dirty="0" smtClean="0">
                <a:effectLst/>
              </a:rPr>
              <a:t>, я </a:t>
            </a:r>
            <a:r>
              <a:rPr lang="ru-RU" sz="2800" dirty="0" err="1" smtClean="0">
                <a:effectLst/>
              </a:rPr>
              <a:t>змушу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їх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піти</a:t>
            </a:r>
            <a:r>
              <a:rPr lang="ru-RU" sz="2800" dirty="0" smtClean="0">
                <a:effectLst/>
              </a:rPr>
              <a:t> волею </a:t>
            </a:r>
            <a:r>
              <a:rPr lang="ru-RU" sz="2800" dirty="0" err="1" smtClean="0">
                <a:effectLst/>
              </a:rPr>
              <a:t>або</a:t>
            </a:r>
            <a:r>
              <a:rPr lang="ru-RU" sz="2800" dirty="0" smtClean="0">
                <a:effectLst/>
              </a:rPr>
              <a:t> неволею; </a:t>
            </a:r>
            <a:r>
              <a:rPr lang="ru-RU" sz="2800" dirty="0" err="1" smtClean="0">
                <a:effectLst/>
              </a:rPr>
              <a:t>якщо</a:t>
            </a:r>
            <a:r>
              <a:rPr lang="ru-RU" sz="2800" dirty="0" smtClean="0">
                <a:effectLst/>
              </a:rPr>
              <a:t> вони </a:t>
            </a:r>
            <a:r>
              <a:rPr lang="ru-RU" sz="2800" dirty="0" err="1" smtClean="0">
                <a:effectLst/>
              </a:rPr>
              <a:t>відмовляться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коритися</a:t>
            </a:r>
            <a:r>
              <a:rPr lang="ru-RU" sz="2800" dirty="0" smtClean="0">
                <a:effectLst/>
              </a:rPr>
              <a:t>, я </a:t>
            </a:r>
            <a:r>
              <a:rPr lang="ru-RU" sz="2800" dirty="0" err="1" smtClean="0">
                <a:effectLst/>
              </a:rPr>
              <a:t>всіх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їх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знищу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якщо</a:t>
            </a:r>
            <a:r>
              <a:rPr lang="ru-RU" sz="2800" dirty="0" smtClean="0">
                <a:effectLst/>
              </a:rPr>
              <a:t> ж </a:t>
            </a:r>
            <a:r>
              <a:rPr lang="ru-RU" sz="2800" dirty="0" err="1" smtClean="0">
                <a:effectLst/>
              </a:rPr>
              <a:t>погодяться</a:t>
            </a:r>
            <a:r>
              <a:rPr lang="ru-RU" sz="2800" dirty="0" smtClean="0">
                <a:effectLst/>
              </a:rPr>
              <a:t> — помилую </a:t>
            </a:r>
            <a:r>
              <a:rPr lang="ru-RU" sz="2800" dirty="0" err="1" smtClean="0">
                <a:effectLst/>
              </a:rPr>
              <a:t>їх</a:t>
            </a:r>
            <a:r>
              <a:rPr lang="ru-RU" sz="2800" dirty="0" smtClean="0">
                <a:effectLst/>
              </a:rPr>
              <a:t>. Я послана </a:t>
            </a:r>
            <a:r>
              <a:rPr lang="ru-RU" sz="2800" dirty="0" err="1" smtClean="0">
                <a:effectLst/>
              </a:rPr>
              <a:t>сюди</a:t>
            </a:r>
            <a:r>
              <a:rPr lang="ru-RU" sz="2800" dirty="0" smtClean="0">
                <a:effectLst/>
              </a:rPr>
              <a:t> Богом, </a:t>
            </a:r>
            <a:r>
              <a:rPr lang="ru-RU" sz="2800" dirty="0" err="1" smtClean="0">
                <a:effectLst/>
              </a:rPr>
              <a:t>небесним</a:t>
            </a:r>
            <a:r>
              <a:rPr lang="ru-RU" sz="2800" dirty="0" smtClean="0">
                <a:effectLst/>
              </a:rPr>
              <a:t> королем, як </a:t>
            </a:r>
            <a:r>
              <a:rPr lang="ru-RU" sz="2800" dirty="0" err="1" smtClean="0">
                <a:effectLst/>
              </a:rPr>
              <a:t>його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заступниця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err="1" smtClean="0">
                <a:effectLst/>
              </a:rPr>
              <a:t>щоб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вигнати</a:t>
            </a:r>
            <a:r>
              <a:rPr lang="ru-RU" sz="2800" dirty="0" smtClean="0">
                <a:effectLst/>
              </a:rPr>
              <a:t> вас </a:t>
            </a:r>
            <a:r>
              <a:rPr lang="ru-RU" sz="2800" dirty="0" err="1" smtClean="0">
                <a:effectLst/>
              </a:rPr>
              <a:t>зі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всієї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Франції</a:t>
            </a:r>
            <a:r>
              <a:rPr lang="ru-RU" sz="2800" dirty="0" smtClean="0">
                <a:effectLst/>
              </a:rPr>
              <a:t>. «Лист </a:t>
            </a:r>
            <a:r>
              <a:rPr lang="ru-RU" sz="2800" dirty="0" err="1" smtClean="0">
                <a:effectLst/>
              </a:rPr>
              <a:t>Жанни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д'Арк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англійському</a:t>
            </a:r>
            <a:r>
              <a:rPr lang="ru-RU" sz="2800" dirty="0" smtClean="0">
                <a:effectLst/>
              </a:rPr>
              <a:t> королю»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642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12938"/>
            <a:ext cx="385762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40163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929188" y="857250"/>
            <a:ext cx="3714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Жанна д</a:t>
            </a:r>
            <a:r>
              <a:rPr lang="en-US" sz="2800">
                <a:solidFill>
                  <a:srgbClr val="C00000"/>
                </a:solidFill>
                <a:latin typeface="Arial Black" pitchFamily="34" charset="0"/>
              </a:rPr>
              <a:t>’</a:t>
            </a:r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Арк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6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754063"/>
            <a:ext cx="5214937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928813" y="214313"/>
            <a:ext cx="514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Спалення Жанни д</a:t>
            </a:r>
            <a:r>
              <a:rPr lang="en-US" sz="2800">
                <a:solidFill>
                  <a:srgbClr val="C00000"/>
                </a:solidFill>
                <a:latin typeface="Arial Black" pitchFamily="34" charset="0"/>
              </a:rPr>
              <a:t>’</a:t>
            </a:r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Арк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5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85800" y="500063"/>
            <a:ext cx="7772400" cy="592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kern="1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Підсумки</a:t>
            </a:r>
            <a:r>
              <a:rPr lang="ru-RU" sz="3200" kern="1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200" kern="1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війни</a:t>
            </a:r>
            <a:r>
              <a:rPr lang="ru-RU" sz="3200" kern="1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400" kern="1200" dirty="0">
                <a:latin typeface="+mj-lt"/>
                <a:ea typeface="+mj-ea"/>
                <a:cs typeface="+mj-cs"/>
              </a:rPr>
              <a:t/>
            </a:r>
            <a:br>
              <a:rPr lang="ru-RU" sz="2400" kern="1200" dirty="0">
                <a:latin typeface="+mj-lt"/>
                <a:ea typeface="+mj-ea"/>
                <a:cs typeface="+mj-cs"/>
              </a:rPr>
            </a:br>
            <a:r>
              <a:rPr lang="ru-RU" sz="2400" kern="1200" dirty="0">
                <a:latin typeface="+mj-lt"/>
                <a:ea typeface="+mj-ea"/>
                <a:cs typeface="+mj-cs"/>
              </a:rPr>
              <a:t/>
            </a:r>
            <a:br>
              <a:rPr lang="ru-RU" sz="2400" kern="1200" dirty="0"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1)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Англійців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було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вигнано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з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території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Франції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2)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Прискорився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процес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об’єднання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Франції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3)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Влада короля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зміцнилася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4)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Англії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після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війни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Червоної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та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Білої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троянд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троні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затверджується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династія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Тюдорів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5)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Англії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посилюлюються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позиції</a:t>
            </a:r>
            <a: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парламентаризму.</a:t>
            </a:r>
            <a:br>
              <a:rPr lang="ru-RU" sz="2800" b="1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800" b="1" kern="1200" dirty="0">
              <a:solidFill>
                <a:schemeClr val="bg1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3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5750"/>
            <a:ext cx="454598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5004425" y="6191250"/>
            <a:ext cx="414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Карл </a:t>
            </a:r>
            <a:r>
              <a:rPr lang="en-US" sz="2800" dirty="0">
                <a:solidFill>
                  <a:srgbClr val="C00000"/>
                </a:solidFill>
                <a:latin typeface="Arial Black" pitchFamily="34" charset="0"/>
              </a:rPr>
              <a:t>VII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1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56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214438"/>
            <a:ext cx="3500437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928938"/>
            <a:ext cx="314801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14313" y="4357688"/>
            <a:ext cx="250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400">
                <a:solidFill>
                  <a:srgbClr val="C00000"/>
                </a:solidFill>
                <a:latin typeface="Arial Black" pitchFamily="34" charset="0"/>
              </a:rPr>
              <a:t>Людовік </a:t>
            </a:r>
            <a:r>
              <a:rPr lang="en-US" sz="2400">
                <a:solidFill>
                  <a:srgbClr val="C00000"/>
                </a:solidFill>
                <a:latin typeface="Arial Black" pitchFamily="34" charset="0"/>
              </a:rPr>
              <a:t>VI</a:t>
            </a:r>
            <a:endParaRPr lang="ru-RU" sz="240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714625" y="57150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400">
                <a:solidFill>
                  <a:srgbClr val="C00000"/>
                </a:solidFill>
                <a:latin typeface="Arial Black" pitchFamily="34" charset="0"/>
              </a:rPr>
              <a:t>Філіпп ІІ Август</a:t>
            </a:r>
            <a:endParaRPr lang="ru-RU" sz="240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6572250" y="2071688"/>
            <a:ext cx="2357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400">
                <a:solidFill>
                  <a:srgbClr val="C00000"/>
                </a:solidFill>
                <a:latin typeface="Arial Black" pitchFamily="34" charset="0"/>
              </a:rPr>
              <a:t>Філіпп </a:t>
            </a:r>
            <a:r>
              <a:rPr lang="en-US" sz="2400">
                <a:solidFill>
                  <a:srgbClr val="C00000"/>
                </a:solidFill>
                <a:latin typeface="Arial Black" pitchFamily="34" charset="0"/>
              </a:rPr>
              <a:t> IV </a:t>
            </a:r>
            <a:r>
              <a:rPr lang="uk-UA" sz="2400">
                <a:solidFill>
                  <a:srgbClr val="C00000"/>
                </a:solidFill>
                <a:latin typeface="Arial Black" pitchFamily="34" charset="0"/>
              </a:rPr>
              <a:t>Красивий</a:t>
            </a:r>
            <a:endParaRPr lang="ru-RU" sz="240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8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6967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316416" y="6381328"/>
            <a:ext cx="72008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85875"/>
            <a:ext cx="44291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643188" y="571500"/>
            <a:ext cx="414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Філіпп Валуа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000125"/>
            <a:ext cx="6500812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500188" y="357188"/>
            <a:ext cx="650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Битва при Кресі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5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700087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143000" y="428625"/>
            <a:ext cx="692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Битва при Пуатьє (мініатюра)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6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8266208" cy="51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5877272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Жакерія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884368" y="6231215"/>
            <a:ext cx="849385" cy="2221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3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05342"/>
            <a:ext cx="84969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400" b="1" dirty="0"/>
              <a:t>Причини </a:t>
            </a:r>
            <a:r>
              <a:rPr lang="uk-UA" sz="4400" b="1" dirty="0" err="1"/>
              <a:t>Жакерії</a:t>
            </a:r>
            <a:endParaRPr lang="ru-RU" sz="4400" dirty="0"/>
          </a:p>
          <a:p>
            <a:pPr lvl="0"/>
            <a:r>
              <a:rPr lang="uk-UA" sz="2400" dirty="0"/>
              <a:t>Феодальні утиски селян, посилення їх експлуатації.</a:t>
            </a:r>
            <a:endParaRPr lang="ru-RU" sz="2400" dirty="0"/>
          </a:p>
          <a:p>
            <a:pPr lvl="0"/>
            <a:r>
              <a:rPr lang="uk-UA" sz="2400" dirty="0"/>
              <a:t>Розорення країни Столітньою війною.</a:t>
            </a:r>
            <a:endParaRPr lang="ru-RU" sz="2400" dirty="0"/>
          </a:p>
          <a:p>
            <a:pPr lvl="0"/>
            <a:r>
              <a:rPr lang="uk-UA" sz="2400" dirty="0"/>
              <a:t>Великі податки і повинності, які постійно зростали,</a:t>
            </a:r>
            <a:endParaRPr lang="ru-RU" sz="2400" dirty="0"/>
          </a:p>
          <a:p>
            <a:pPr lvl="0"/>
            <a:r>
              <a:rPr lang="uk-UA" sz="2400" dirty="0"/>
              <a:t>Грошові побори на викуп рицарів, які потрапляли в полон.</a:t>
            </a:r>
            <a:endParaRPr lang="ru-RU" sz="2400" dirty="0"/>
          </a:p>
          <a:p>
            <a:pPr lvl="0"/>
            <a:r>
              <a:rPr lang="uk-UA" sz="2400" dirty="0"/>
              <a:t>Грабежі, голод, епідемії у 1348—1349 рр. Західною Європою прокотилася чума — «чорна смерть»).</a:t>
            </a:r>
            <a:endParaRPr lang="ru-RU" sz="2400" dirty="0"/>
          </a:p>
          <a:p>
            <a:pPr lvl="0"/>
            <a:r>
              <a:rPr lang="uk-UA" sz="2400" dirty="0"/>
              <a:t>Тяжке становище і велике бідування французького народу в умовах затяжної війни і поразок французьких феодалів..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367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/>
              <a:t>Робота з документом</a:t>
            </a:r>
            <a:endParaRPr lang="ru-RU" sz="2000" dirty="0"/>
          </a:p>
          <a:p>
            <a:r>
              <a:rPr lang="uk-UA" sz="2000" dirty="0"/>
              <a:t>« 	У цьому [1358] році виноградники — джерела цілющої вологи, що веселить серце людини, — не оброблялися; поля не засівалися й не оралися; бики й вівці не ходили по пасовищах; церкви й будинки &lt;„.&gt; усюди були охоплені всепоглинаючим полум'ям або становили купи руїн, які ще диміли... </a:t>
            </a:r>
            <a:r>
              <a:rPr lang="uk-UA" sz="2000" dirty="0" err="1"/>
              <a:t>Найрозпачливіша</a:t>
            </a:r>
            <a:r>
              <a:rPr lang="uk-UA" sz="2000" dirty="0"/>
              <a:t> бідність панувала всюди, особливо між селянами, оскільки сеньйори сповнювали їх страждань, відбираючи в них майно та їхнє вбоге життя. Хоча кількість худоби, що залишилася, — великої та дрібної — була мізерною, сеньйори все-таки вимагали платежів за кожну голову, по десять солідів за бика, по чотири або п'ять — за вівцю. І все-таки вони майже не обтяжували себе турботами про захист своїх васалів від набігів і нападів ворогів.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956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016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132SlideId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132SlideId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3516SlideId2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21SlideId2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26SlideId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016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016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022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042SlideId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18SlideId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111SlideId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127SlideId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51127SlideId26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TS010220212</Template>
  <TotalTime>200</TotalTime>
  <Words>191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СТОЛІТНЯ ВІЙНА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Підсумки війни   1) Англійців було вигнано з території Франції.   2) Прискорився процес об’єднання Франції.  3) Влада короля зміцнилася.  4) В Англії після війни Червоної та Білої троянд на троні затверджується династія Тюдорів.  5) В Англії посилюлюються позиції парламентаризму.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СТОЛІТНЯ ВІЙНА</dc:title>
  <dc:creator>Admin</dc:creator>
  <cp:lastModifiedBy>Admin</cp:lastModifiedBy>
  <cp:revision>7</cp:revision>
  <dcterms:created xsi:type="dcterms:W3CDTF">2012-02-21T19:28:08Z</dcterms:created>
  <dcterms:modified xsi:type="dcterms:W3CDTF">2012-02-22T11:51:35Z</dcterms:modified>
</cp:coreProperties>
</file>