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70" r:id="rId5"/>
    <p:sldId id="280" r:id="rId6"/>
    <p:sldId id="271" r:id="rId7"/>
    <p:sldId id="275" r:id="rId8"/>
    <p:sldId id="272" r:id="rId9"/>
    <p:sldId id="281" r:id="rId10"/>
    <p:sldId id="273" r:id="rId11"/>
    <p:sldId id="274" r:id="rId12"/>
    <p:sldId id="276" r:id="rId13"/>
    <p:sldId id="261" r:id="rId14"/>
    <p:sldId id="262" r:id="rId15"/>
    <p:sldId id="260" r:id="rId16"/>
    <p:sldId id="259" r:id="rId17"/>
    <p:sldId id="282" r:id="rId18"/>
    <p:sldId id="264" r:id="rId19"/>
    <p:sldId id="265" r:id="rId20"/>
    <p:sldId id="266" r:id="rId21"/>
    <p:sldId id="267" r:id="rId22"/>
    <p:sldId id="283" r:id="rId23"/>
    <p:sldId id="268" r:id="rId24"/>
    <p:sldId id="269" r:id="rId25"/>
    <p:sldId id="27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BFB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858180" cy="3071834"/>
          </a:xfrm>
        </p:spPr>
        <p:txBody>
          <a:bodyPr/>
          <a:lstStyle/>
          <a:p>
            <a:r>
              <a:rPr lang="ru-RU" sz="6600" b="1" dirty="0" err="1" smtClean="0">
                <a:solidFill>
                  <a:srgbClr val="FFFF00"/>
                </a:solidFill>
              </a:rPr>
              <a:t>Героїчний</a:t>
            </a:r>
            <a:r>
              <a:rPr lang="ru-RU" sz="6600" b="1" dirty="0" smtClean="0">
                <a:solidFill>
                  <a:srgbClr val="FFFF00"/>
                </a:solidFill>
              </a:rPr>
              <a:t> образ Тараса </a:t>
            </a:r>
            <a:r>
              <a:rPr lang="ru-RU" sz="6600" b="1" dirty="0" err="1" smtClean="0">
                <a:solidFill>
                  <a:srgbClr val="FFFF00"/>
                </a:solidFill>
              </a:rPr>
              <a:t>Бульби</a:t>
            </a:r>
            <a:r>
              <a:rPr lang="ru-RU" sz="6600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4572032" cy="5572163"/>
          </a:xfrm>
        </p:spPr>
        <p:txBody>
          <a:bodyPr/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</a:rPr>
              <a:t>Всі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козаки</a:t>
            </a:r>
            <a:r>
              <a:rPr lang="ru-RU" sz="2800" b="1" dirty="0" smtClean="0">
                <a:solidFill>
                  <a:srgbClr val="FFFF00"/>
                </a:solidFill>
              </a:rPr>
              <a:t>, без </a:t>
            </a:r>
            <a:r>
              <a:rPr lang="ru-RU" sz="2800" b="1" dirty="0" err="1" smtClean="0">
                <a:solidFill>
                  <a:srgbClr val="FFFF00"/>
                </a:solidFill>
              </a:rPr>
              <a:t>винятку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підкорялися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суворим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звичаям</a:t>
            </a:r>
            <a:r>
              <a:rPr lang="ru-RU" sz="2800" b="1" dirty="0" smtClean="0">
                <a:solidFill>
                  <a:srgbClr val="FFFF00"/>
                </a:solidFill>
              </a:rPr>
              <a:t> та законам, </a:t>
            </a:r>
            <a:r>
              <a:rPr lang="ru-RU" sz="2800" b="1" dirty="0" err="1" smtClean="0">
                <a:solidFill>
                  <a:srgbClr val="FFFF00"/>
                </a:solidFill>
              </a:rPr>
              <a:t>що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панували</a:t>
            </a:r>
            <a:r>
              <a:rPr lang="ru-RU" sz="2800" b="1" dirty="0" smtClean="0">
                <a:solidFill>
                  <a:srgbClr val="FFFF00"/>
                </a:solidFill>
              </a:rPr>
              <a:t> в </a:t>
            </a:r>
            <a:r>
              <a:rPr lang="ru-RU" sz="2800" b="1" dirty="0" err="1" smtClean="0">
                <a:solidFill>
                  <a:srgbClr val="FFFF00"/>
                </a:solidFill>
              </a:rPr>
              <a:t>Січі</a:t>
            </a:r>
            <a:r>
              <a:rPr lang="ru-RU" sz="2800" b="1" dirty="0" smtClean="0">
                <a:solidFill>
                  <a:srgbClr val="FFFF00"/>
                </a:solidFill>
              </a:rPr>
              <a:t>. "Коли </a:t>
            </a:r>
            <a:r>
              <a:rPr lang="ru-RU" sz="2800" b="1" dirty="0" err="1" smtClean="0">
                <a:solidFill>
                  <a:srgbClr val="FFFF00"/>
                </a:solidFill>
              </a:rPr>
              <a:t>козак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прокрався</a:t>
            </a:r>
            <a:r>
              <a:rPr lang="ru-RU" sz="2800" b="1" dirty="0" smtClean="0">
                <a:solidFill>
                  <a:srgbClr val="FFFF00"/>
                </a:solidFill>
              </a:rPr>
              <a:t>, потяг </a:t>
            </a:r>
            <a:r>
              <a:rPr lang="ru-RU" sz="2800" b="1" dirty="0" err="1" smtClean="0">
                <a:solidFill>
                  <a:srgbClr val="FFFF00"/>
                </a:solidFill>
              </a:rPr>
              <a:t>яку-небудь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дрібничку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це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вже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вважалося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ганьбою</a:t>
            </a:r>
            <a:r>
              <a:rPr lang="ru-RU" sz="2800" b="1" dirty="0" smtClean="0">
                <a:solidFill>
                  <a:srgbClr val="FFFF00"/>
                </a:solidFill>
              </a:rPr>
              <a:t> для </a:t>
            </a:r>
            <a:r>
              <a:rPr lang="ru-RU" sz="2800" b="1" dirty="0" err="1" smtClean="0">
                <a:solidFill>
                  <a:srgbClr val="FFFF00"/>
                </a:solidFill>
              </a:rPr>
              <a:t>всього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козацтва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b="1" dirty="0" err="1" smtClean="0">
                <a:solidFill>
                  <a:srgbClr val="FFFF00"/>
                </a:solidFill>
              </a:rPr>
              <a:t>його</a:t>
            </a:r>
            <a:r>
              <a:rPr lang="ru-RU" sz="2800" b="1" dirty="0" smtClean="0">
                <a:solidFill>
                  <a:srgbClr val="FFFF00"/>
                </a:solidFill>
              </a:rPr>
              <a:t>, як </a:t>
            </a:r>
            <a:r>
              <a:rPr lang="ru-RU" sz="2800" b="1" dirty="0" err="1" smtClean="0">
                <a:solidFill>
                  <a:srgbClr val="FFFF00"/>
                </a:solidFill>
              </a:rPr>
              <a:t>безчесного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прив'язували</a:t>
            </a:r>
            <a:r>
              <a:rPr lang="ru-RU" sz="2800" b="1" dirty="0" smtClean="0">
                <a:solidFill>
                  <a:srgbClr val="FFFF00"/>
                </a:solidFill>
              </a:rPr>
              <a:t> до </a:t>
            </a:r>
            <a:r>
              <a:rPr lang="ru-RU" sz="2800" b="1" dirty="0" err="1" smtClean="0">
                <a:solidFill>
                  <a:srgbClr val="FFFF00"/>
                </a:solidFill>
              </a:rPr>
              <a:t>ганебного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стовпа</a:t>
            </a:r>
            <a:r>
              <a:rPr lang="ru-RU" sz="2800" b="1" dirty="0" smtClean="0">
                <a:solidFill>
                  <a:srgbClr val="FFFF00"/>
                </a:solidFill>
              </a:rPr>
              <a:t>". "</a:t>
            </a:r>
            <a:r>
              <a:rPr lang="ru-RU" sz="2800" b="1" dirty="0" err="1" smtClean="0">
                <a:solidFill>
                  <a:srgbClr val="FFFF00"/>
                </a:solidFill>
              </a:rPr>
              <a:t>Боржника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що</a:t>
            </a:r>
            <a:r>
              <a:rPr lang="ru-RU" sz="2800" b="1" dirty="0" smtClean="0">
                <a:solidFill>
                  <a:srgbClr val="FFFF00"/>
                </a:solidFill>
              </a:rPr>
              <a:t> не </a:t>
            </a:r>
            <a:r>
              <a:rPr lang="ru-RU" sz="2800" b="1" dirty="0" err="1" smtClean="0">
                <a:solidFill>
                  <a:srgbClr val="FFFF00"/>
                </a:solidFill>
              </a:rPr>
              <a:t>сплачував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приковували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ланцюгом</a:t>
            </a:r>
            <a:r>
              <a:rPr lang="ru-RU" sz="2800" b="1" dirty="0" smtClean="0">
                <a:solidFill>
                  <a:srgbClr val="FFFF00"/>
                </a:solidFill>
              </a:rPr>
              <a:t> до </a:t>
            </a:r>
            <a:r>
              <a:rPr lang="ru-RU" sz="2800" b="1" dirty="0" err="1" smtClean="0">
                <a:solidFill>
                  <a:srgbClr val="FFFF00"/>
                </a:solidFill>
              </a:rPr>
              <a:t>гармати</a:t>
            </a:r>
            <a:r>
              <a:rPr lang="ru-RU" sz="2800" b="1" dirty="0" smtClean="0">
                <a:solidFill>
                  <a:srgbClr val="FFFF00"/>
                </a:solidFill>
              </a:rPr>
              <a:t>".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2246" y="785794"/>
            <a:ext cx="309788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4500562" cy="6500834"/>
          </a:xfrm>
        </p:spPr>
        <p:txBody>
          <a:bodyPr/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</a:rPr>
              <a:t>Найстрашніша</a:t>
            </a:r>
            <a:r>
              <a:rPr lang="ru-RU" sz="2800" b="1" dirty="0" smtClean="0">
                <a:solidFill>
                  <a:srgbClr val="FFFF00"/>
                </a:solidFill>
              </a:rPr>
              <a:t> кара </a:t>
            </a:r>
            <a:r>
              <a:rPr lang="ru-RU" sz="2800" b="1" dirty="0" err="1" smtClean="0">
                <a:solidFill>
                  <a:srgbClr val="FFFF00"/>
                </a:solidFill>
              </a:rPr>
              <a:t>була</a:t>
            </a:r>
            <a:r>
              <a:rPr lang="ru-RU" sz="2800" b="1" dirty="0" smtClean="0">
                <a:solidFill>
                  <a:srgbClr val="FFFF00"/>
                </a:solidFill>
              </a:rPr>
              <a:t> за </a:t>
            </a:r>
            <a:r>
              <a:rPr lang="ru-RU" sz="2800" b="1" dirty="0" err="1" smtClean="0">
                <a:solidFill>
                  <a:srgbClr val="FFFF00"/>
                </a:solidFill>
              </a:rPr>
              <a:t>вбивство</a:t>
            </a:r>
            <a:r>
              <a:rPr lang="ru-RU" sz="2800" b="1" dirty="0" smtClean="0">
                <a:solidFill>
                  <a:srgbClr val="FFFF00"/>
                </a:solidFill>
              </a:rPr>
              <a:t>: "тут-таки, при </a:t>
            </a:r>
            <a:r>
              <a:rPr lang="ru-RU" sz="2800" b="1" dirty="0" err="1" smtClean="0">
                <a:solidFill>
                  <a:srgbClr val="FFFF00"/>
                </a:solidFill>
              </a:rPr>
              <a:t>ньому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викопували</a:t>
            </a:r>
            <a:r>
              <a:rPr lang="ru-RU" sz="2800" b="1" dirty="0" smtClean="0">
                <a:solidFill>
                  <a:srgbClr val="FFFF00"/>
                </a:solidFill>
              </a:rPr>
              <a:t> яму, спускали </a:t>
            </a:r>
            <a:r>
              <a:rPr lang="ru-RU" sz="2800" b="1" dirty="0" err="1" smtClean="0">
                <a:solidFill>
                  <a:srgbClr val="FFFF00"/>
                </a:solidFill>
              </a:rPr>
              <a:t>туди</a:t>
            </a:r>
            <a:r>
              <a:rPr lang="ru-RU" sz="2800" b="1" dirty="0" smtClean="0">
                <a:solidFill>
                  <a:srgbClr val="FFFF00"/>
                </a:solidFill>
              </a:rPr>
              <a:t> живого </a:t>
            </a:r>
            <a:r>
              <a:rPr lang="ru-RU" sz="2800" b="1" dirty="0" err="1" smtClean="0">
                <a:solidFill>
                  <a:srgbClr val="FFFF00"/>
                </a:solidFill>
              </a:rPr>
              <a:t>убивця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й</a:t>
            </a:r>
            <a:r>
              <a:rPr lang="ru-RU" sz="2800" b="1" dirty="0" smtClean="0">
                <a:solidFill>
                  <a:srgbClr val="FFFF00"/>
                </a:solidFill>
              </a:rPr>
              <a:t> на </a:t>
            </a:r>
            <a:r>
              <a:rPr lang="ru-RU" sz="2800" b="1" dirty="0" err="1" smtClean="0">
                <a:solidFill>
                  <a:srgbClr val="FFFF00"/>
                </a:solidFill>
              </a:rPr>
              <a:t>нього</a:t>
            </a:r>
            <a:r>
              <a:rPr lang="ru-RU" sz="2800" b="1" dirty="0" smtClean="0">
                <a:solidFill>
                  <a:srgbClr val="FFFF00"/>
                </a:solidFill>
              </a:rPr>
              <a:t> поставили </a:t>
            </a:r>
            <a:r>
              <a:rPr lang="ru-RU" sz="2800" b="1" dirty="0" err="1" smtClean="0">
                <a:solidFill>
                  <a:srgbClr val="FFFF00"/>
                </a:solidFill>
              </a:rPr>
              <a:t>труну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тілом</a:t>
            </a:r>
            <a:r>
              <a:rPr lang="ru-RU" sz="2800" b="1" dirty="0" smtClean="0">
                <a:solidFill>
                  <a:srgbClr val="FFFF00"/>
                </a:solidFill>
              </a:rPr>
              <a:t> убитого, а </a:t>
            </a:r>
            <a:r>
              <a:rPr lang="ru-RU" sz="2800" b="1" dirty="0" err="1" smtClean="0">
                <a:solidFill>
                  <a:srgbClr val="FFFF00"/>
                </a:solidFill>
              </a:rPr>
              <a:t>потім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обох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засипали</a:t>
            </a:r>
            <a:r>
              <a:rPr lang="ru-RU" sz="2800" b="1" dirty="0" smtClean="0">
                <a:solidFill>
                  <a:srgbClr val="FFFF00"/>
                </a:solidFill>
              </a:rPr>
              <a:t> землею". </a:t>
            </a:r>
            <a:r>
              <a:rPr lang="ru-RU" sz="2800" b="1" dirty="0" err="1" smtClean="0">
                <a:solidFill>
                  <a:srgbClr val="FFFF00"/>
                </a:solidFill>
              </a:rPr>
              <a:t>Найпершим</a:t>
            </a:r>
            <a:r>
              <a:rPr lang="ru-RU" sz="2800" b="1" dirty="0" smtClean="0">
                <a:solidFill>
                  <a:srgbClr val="FFFF00"/>
                </a:solidFill>
              </a:rPr>
              <a:t> законом в </a:t>
            </a:r>
            <a:r>
              <a:rPr lang="ru-RU" sz="2800" b="1" dirty="0" err="1" smtClean="0">
                <a:solidFill>
                  <a:srgbClr val="FFFF00"/>
                </a:solidFill>
              </a:rPr>
              <a:t>Січі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вважали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вірність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вітчизні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вірі</a:t>
            </a:r>
            <a:r>
              <a:rPr lang="ru-RU" sz="2800" b="1" dirty="0" smtClean="0">
                <a:solidFill>
                  <a:srgbClr val="FFFF00"/>
                </a:solidFill>
              </a:rPr>
              <a:t>. За </a:t>
            </a:r>
            <a:r>
              <a:rPr lang="ru-RU" sz="2800" b="1" dirty="0" err="1" smtClean="0">
                <a:solidFill>
                  <a:srgbClr val="FFFF00"/>
                </a:solidFill>
              </a:rPr>
              <a:t>зраду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вітчизни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товаришів</a:t>
            </a:r>
            <a:r>
              <a:rPr lang="ru-RU" sz="2800" b="1" dirty="0" smtClean="0">
                <a:solidFill>
                  <a:srgbClr val="FFFF00"/>
                </a:solidFill>
              </a:rPr>
              <a:t> Тарас </a:t>
            </a:r>
            <a:r>
              <a:rPr lang="ru-RU" sz="2800" b="1" dirty="0" err="1" smtClean="0">
                <a:solidFill>
                  <a:srgbClr val="FFFF00"/>
                </a:solidFill>
              </a:rPr>
              <a:t>Бульба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вбиває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свого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сина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1522" y="357166"/>
            <a:ext cx="406672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357718" cy="614366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Тарас </a:t>
            </a:r>
            <a:r>
              <a:rPr lang="ru-RU" sz="2800" b="1" dirty="0" err="1" smtClean="0">
                <a:solidFill>
                  <a:srgbClr val="FFFF00"/>
                </a:solidFill>
              </a:rPr>
              <a:t>Бульба</a:t>
            </a:r>
            <a:r>
              <a:rPr lang="ru-RU" sz="2800" b="1" dirty="0" smtClean="0">
                <a:solidFill>
                  <a:srgbClr val="FFFF00"/>
                </a:solidFill>
              </a:rPr>
              <a:t> — </a:t>
            </a:r>
            <a:r>
              <a:rPr lang="ru-RU" sz="2800" b="1" dirty="0" err="1" smtClean="0">
                <a:solidFill>
                  <a:srgbClr val="FFFF00"/>
                </a:solidFill>
              </a:rPr>
              <a:t>головний</a:t>
            </a:r>
            <a:r>
              <a:rPr lang="ru-RU" sz="2800" b="1" dirty="0" smtClean="0">
                <a:solidFill>
                  <a:srgbClr val="FFFF00"/>
                </a:solidFill>
              </a:rPr>
              <a:t> герой </a:t>
            </a:r>
            <a:r>
              <a:rPr lang="ru-RU" sz="2800" b="1" dirty="0" err="1" smtClean="0">
                <a:solidFill>
                  <a:srgbClr val="FFFF00"/>
                </a:solidFill>
              </a:rPr>
              <a:t>однойменної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повісті</a:t>
            </a:r>
            <a:r>
              <a:rPr lang="ru-RU" sz="2800" b="1" dirty="0" smtClean="0">
                <a:solidFill>
                  <a:srgbClr val="FFFF00"/>
                </a:solidFill>
              </a:rPr>
              <a:t>    М. Гоголя. </a:t>
            </a:r>
            <a:r>
              <a:rPr lang="ru-RU" sz="2800" b="1" dirty="0" err="1" smtClean="0">
                <a:solidFill>
                  <a:srgbClr val="FFFF00"/>
                </a:solidFill>
              </a:rPr>
              <a:t>Це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запорізький</a:t>
            </a:r>
            <a:r>
              <a:rPr lang="ru-RU" sz="2800" b="1" dirty="0" smtClean="0">
                <a:solidFill>
                  <a:srgbClr val="FFFF00"/>
                </a:solidFill>
              </a:rPr>
              <a:t> полковник, </a:t>
            </a:r>
            <a:r>
              <a:rPr lang="ru-RU" sz="2800" b="1" dirty="0" err="1" smtClean="0">
                <a:solidFill>
                  <a:srgbClr val="FFFF00"/>
                </a:solidFill>
              </a:rPr>
              <a:t>що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втілив</a:t>
            </a:r>
            <a:r>
              <a:rPr lang="ru-RU" sz="2800" b="1" dirty="0" smtClean="0">
                <a:solidFill>
                  <a:srgbClr val="FFFF00"/>
                </a:solidFill>
              </a:rPr>
              <a:t> у </a:t>
            </a:r>
            <a:r>
              <a:rPr lang="ru-RU" sz="2800" b="1" dirty="0" err="1" smtClean="0">
                <a:solidFill>
                  <a:srgbClr val="FFFF00"/>
                </a:solidFill>
              </a:rPr>
              <a:t>собі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кращі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риси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українського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козацтва</a:t>
            </a:r>
            <a:r>
              <a:rPr lang="ru-RU" sz="2800" b="1" dirty="0" smtClean="0">
                <a:solidFill>
                  <a:srgbClr val="FFFF00"/>
                </a:solidFill>
              </a:rPr>
              <a:t>. </a:t>
            </a:r>
            <a:r>
              <a:rPr lang="ru-RU" sz="2800" b="1" dirty="0" err="1" smtClean="0">
                <a:solidFill>
                  <a:srgbClr val="FFFF00"/>
                </a:solidFill>
              </a:rPr>
              <a:t>Відомий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російський</a:t>
            </a:r>
            <a:r>
              <a:rPr lang="ru-RU" sz="2800" b="1" dirty="0" smtClean="0">
                <a:solidFill>
                  <a:srgbClr val="FFFF00"/>
                </a:solidFill>
              </a:rPr>
              <a:t> критик писав: «</a:t>
            </a:r>
            <a:r>
              <a:rPr lang="ru-RU" sz="2800" b="1" dirty="0" err="1" smtClean="0">
                <a:solidFill>
                  <a:srgbClr val="FFFF00"/>
                </a:solidFill>
              </a:rPr>
              <a:t>Хто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такий</a:t>
            </a:r>
            <a:r>
              <a:rPr lang="ru-RU" sz="2800" b="1" dirty="0" smtClean="0">
                <a:solidFill>
                  <a:srgbClr val="FFFF00"/>
                </a:solidFill>
              </a:rPr>
              <a:t>  Тарас </a:t>
            </a:r>
            <a:r>
              <a:rPr lang="ru-RU" sz="2800" b="1" dirty="0" err="1" smtClean="0">
                <a:solidFill>
                  <a:srgbClr val="FFFF00"/>
                </a:solidFill>
              </a:rPr>
              <a:t>Бульба</a:t>
            </a:r>
            <a:r>
              <a:rPr lang="ru-RU" sz="2800" b="1" dirty="0" smtClean="0">
                <a:solidFill>
                  <a:srgbClr val="FFFF00"/>
                </a:solidFill>
              </a:rPr>
              <a:t>? Герой, </a:t>
            </a:r>
            <a:r>
              <a:rPr lang="ru-RU" sz="2800" b="1" dirty="0" err="1" smtClean="0">
                <a:solidFill>
                  <a:srgbClr val="FFFF00"/>
                </a:solidFill>
              </a:rPr>
              <a:t>представник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життя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цілого</a:t>
            </a:r>
            <a:r>
              <a:rPr lang="ru-RU" sz="2800" b="1" dirty="0" smtClean="0">
                <a:solidFill>
                  <a:srgbClr val="FFFF00"/>
                </a:solidFill>
              </a:rPr>
              <a:t> народу, </a:t>
            </a:r>
            <a:r>
              <a:rPr lang="ru-RU" sz="2800" b="1" dirty="0" err="1" smtClean="0">
                <a:solidFill>
                  <a:srgbClr val="FFFF00"/>
                </a:solidFill>
              </a:rPr>
              <a:t>цілого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політичного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суспільства</a:t>
            </a:r>
            <a:r>
              <a:rPr lang="ru-RU" sz="2800" b="1" dirty="0" smtClean="0">
                <a:solidFill>
                  <a:srgbClr val="FFFF00"/>
                </a:solidFill>
              </a:rPr>
              <a:t> у </a:t>
            </a:r>
            <a:r>
              <a:rPr lang="ru-RU" sz="2800" b="1" dirty="0" err="1" smtClean="0">
                <a:solidFill>
                  <a:srgbClr val="FFFF00"/>
                </a:solidFill>
              </a:rPr>
              <a:t>відому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епоху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життя</a:t>
            </a:r>
            <a:r>
              <a:rPr lang="ru-RU" sz="2800" b="1" dirty="0" smtClean="0">
                <a:solidFill>
                  <a:srgbClr val="FFFF00"/>
                </a:solidFill>
              </a:rPr>
              <a:t>».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1873" y="928670"/>
            <a:ext cx="446212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072494" cy="492922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Ми </a:t>
            </a:r>
            <a:r>
              <a:rPr lang="ru-RU" sz="2800" b="1" dirty="0" err="1" smtClean="0">
                <a:solidFill>
                  <a:srgbClr val="FFFF00"/>
                </a:solidFill>
              </a:rPr>
              <a:t>знайомимо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</a:t>
            </a:r>
            <a:r>
              <a:rPr lang="ru-RU" sz="2800" b="1" dirty="0" smtClean="0">
                <a:solidFill>
                  <a:srgbClr val="FFFF00"/>
                </a:solidFill>
              </a:rPr>
              <a:t> Тарасом </a:t>
            </a:r>
            <a:r>
              <a:rPr lang="ru-RU" sz="2800" b="1" dirty="0" err="1" smtClean="0">
                <a:solidFill>
                  <a:srgbClr val="FFFF00"/>
                </a:solidFill>
              </a:rPr>
              <a:t>Бульбою</a:t>
            </a:r>
            <a:r>
              <a:rPr lang="ru-RU" sz="2800" b="1" dirty="0" smtClean="0">
                <a:solidFill>
                  <a:srgbClr val="FFFF00"/>
                </a:solidFill>
              </a:rPr>
              <a:t> у </a:t>
            </a:r>
            <a:r>
              <a:rPr lang="ru-RU" sz="2800" b="1" dirty="0" err="1" smtClean="0">
                <a:solidFill>
                  <a:srgbClr val="FFFF00"/>
                </a:solidFill>
              </a:rPr>
              <a:t>мирній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домашній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обстановці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під</a:t>
            </a:r>
            <a:r>
              <a:rPr lang="ru-RU" sz="2800" b="1" dirty="0" smtClean="0">
                <a:solidFill>
                  <a:srgbClr val="FFFF00"/>
                </a:solidFill>
              </a:rPr>
              <a:t> час невеликого </a:t>
            </a:r>
            <a:r>
              <a:rPr lang="ru-RU" sz="2800" b="1" dirty="0" err="1" smtClean="0">
                <a:solidFill>
                  <a:srgbClr val="FFFF00"/>
                </a:solidFill>
              </a:rPr>
              <a:t>перепочинку</a:t>
            </a:r>
            <a:r>
              <a:rPr lang="ru-RU" sz="2800" b="1" dirty="0" smtClean="0">
                <a:solidFill>
                  <a:srgbClr val="FFFF00"/>
                </a:solidFill>
              </a:rPr>
              <a:t> головного героя </a:t>
            </a:r>
            <a:r>
              <a:rPr lang="ru-RU" sz="2800" b="1" dirty="0" err="1" smtClean="0">
                <a:solidFill>
                  <a:srgbClr val="FFFF00"/>
                </a:solidFill>
              </a:rPr>
              <a:t>між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ратними</a:t>
            </a:r>
            <a:r>
              <a:rPr lang="ru-RU" sz="2800" b="1" dirty="0" smtClean="0">
                <a:solidFill>
                  <a:srgbClr val="FFFF00"/>
                </a:solidFill>
              </a:rPr>
              <a:t> подвигами. </a:t>
            </a:r>
            <a:r>
              <a:rPr lang="ru-RU" sz="2800" b="1" dirty="0" err="1" smtClean="0">
                <a:solidFill>
                  <a:srgbClr val="FFFF00"/>
                </a:solidFill>
              </a:rPr>
              <a:t>Гордість</a:t>
            </a:r>
            <a:r>
              <a:rPr lang="ru-RU" sz="2800" b="1" dirty="0" smtClean="0">
                <a:solidFill>
                  <a:srgbClr val="FFFF00"/>
                </a:solidFill>
              </a:rPr>
              <a:t> у </a:t>
            </a:r>
            <a:r>
              <a:rPr lang="ru-RU" sz="2800" b="1" dirty="0" err="1" smtClean="0">
                <a:solidFill>
                  <a:srgbClr val="FFFF00"/>
                </a:solidFill>
              </a:rPr>
              <a:t>Бульби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викликають</a:t>
            </a:r>
            <a:r>
              <a:rPr lang="ru-RU" sz="2800" b="1" dirty="0" smtClean="0">
                <a:solidFill>
                  <a:srgbClr val="FFFF00"/>
                </a:solidFill>
              </a:rPr>
              <a:t> сини Остап </a:t>
            </a:r>
            <a:r>
              <a:rPr lang="ru-RU" sz="2800" b="1" dirty="0" err="1" smtClean="0">
                <a:solidFill>
                  <a:srgbClr val="FFFF00"/>
                </a:solidFill>
              </a:rPr>
              <a:t>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Андрій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що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приїхали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додому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навчання</a:t>
            </a:r>
            <a:r>
              <a:rPr lang="ru-RU" sz="2800" b="1" dirty="0" smtClean="0">
                <a:solidFill>
                  <a:srgbClr val="FFFF00"/>
                </a:solidFill>
              </a:rPr>
              <a:t>. Тарас </a:t>
            </a:r>
            <a:r>
              <a:rPr lang="ru-RU" sz="2800" b="1" dirty="0" err="1" smtClean="0">
                <a:solidFill>
                  <a:srgbClr val="FFFF00"/>
                </a:solidFill>
              </a:rPr>
              <a:t>вважає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що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духовне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утворення</a:t>
            </a:r>
            <a:r>
              <a:rPr lang="ru-RU" sz="2800" b="1" dirty="0" smtClean="0">
                <a:solidFill>
                  <a:srgbClr val="FFFF00"/>
                </a:solidFill>
              </a:rPr>
              <a:t> - </a:t>
            </a:r>
            <a:r>
              <a:rPr lang="ru-RU" sz="2800" b="1" dirty="0" err="1" smtClean="0">
                <a:solidFill>
                  <a:srgbClr val="FFFF00"/>
                </a:solidFill>
              </a:rPr>
              <a:t>це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лише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частина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необхідного</a:t>
            </a:r>
            <a:r>
              <a:rPr lang="ru-RU" sz="2800" b="1" dirty="0" smtClean="0">
                <a:solidFill>
                  <a:srgbClr val="FFFF00"/>
                </a:solidFill>
              </a:rPr>
              <a:t> парубку </a:t>
            </a:r>
            <a:r>
              <a:rPr lang="ru-RU" sz="2800" b="1" dirty="0" err="1" smtClean="0">
                <a:solidFill>
                  <a:srgbClr val="FFFF00"/>
                </a:solidFill>
              </a:rPr>
              <a:t>утворення</a:t>
            </a:r>
            <a:r>
              <a:rPr lang="ru-RU" sz="2800" b="1" dirty="0" smtClean="0">
                <a:solidFill>
                  <a:srgbClr val="FFFF00"/>
                </a:solidFill>
              </a:rPr>
              <a:t>. Головне ж - </a:t>
            </a:r>
            <a:r>
              <a:rPr lang="ru-RU" sz="2800" b="1" dirty="0" err="1" smtClean="0">
                <a:solidFill>
                  <a:srgbClr val="FFFF00"/>
                </a:solidFill>
              </a:rPr>
              <a:t>бойове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навчання</a:t>
            </a:r>
            <a:r>
              <a:rPr lang="ru-RU" sz="2800" b="1" dirty="0" smtClean="0">
                <a:solidFill>
                  <a:srgbClr val="FFFF00"/>
                </a:solidFill>
              </a:rPr>
              <a:t> в </a:t>
            </a:r>
            <a:r>
              <a:rPr lang="ru-RU" sz="2800" b="1" dirty="0" err="1" smtClean="0">
                <a:solidFill>
                  <a:srgbClr val="FFFF00"/>
                </a:solidFill>
              </a:rPr>
              <a:t>умовах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Запорізької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Січі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786182" cy="585791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Тарас </a:t>
            </a:r>
            <a:r>
              <a:rPr lang="ru-RU" sz="2800" b="1" dirty="0" err="1" smtClean="0">
                <a:solidFill>
                  <a:srgbClr val="FFFF00"/>
                </a:solidFill>
              </a:rPr>
              <a:t>Бульба</a:t>
            </a:r>
            <a:r>
              <a:rPr lang="ru-RU" sz="2800" b="1" dirty="0" smtClean="0">
                <a:solidFill>
                  <a:srgbClr val="FFFF00"/>
                </a:solidFill>
              </a:rPr>
              <a:t> – полковник, один </a:t>
            </a:r>
            <a:r>
              <a:rPr lang="ru-RU" sz="2800" b="1" dirty="0" err="1" smtClean="0">
                <a:solidFill>
                  <a:srgbClr val="FFFF00"/>
                </a:solidFill>
              </a:rPr>
              <a:t>із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представників</a:t>
            </a:r>
            <a:r>
              <a:rPr lang="ru-RU" sz="2800" b="1" dirty="0" smtClean="0">
                <a:solidFill>
                  <a:srgbClr val="FFFF00"/>
                </a:solidFill>
              </a:rPr>
              <a:t> командного складу </a:t>
            </a:r>
            <a:r>
              <a:rPr lang="ru-RU" sz="2800" b="1" dirty="0" err="1" smtClean="0">
                <a:solidFill>
                  <a:srgbClr val="FFFF00"/>
                </a:solidFill>
              </a:rPr>
              <a:t>козацтва</a:t>
            </a:r>
            <a:r>
              <a:rPr lang="ru-RU" sz="2800" b="1" dirty="0" smtClean="0">
                <a:solidFill>
                  <a:srgbClr val="FFFF00"/>
                </a:solidFill>
              </a:rPr>
              <a:t>. </a:t>
            </a:r>
            <a:r>
              <a:rPr lang="ru-RU" sz="2800" b="1" dirty="0" err="1" smtClean="0">
                <a:solidFill>
                  <a:srgbClr val="FFFF00"/>
                </a:solidFill>
              </a:rPr>
              <a:t>Він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є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втіленням</a:t>
            </a:r>
            <a:r>
              <a:rPr lang="ru-RU" sz="2800" b="1" dirty="0" smtClean="0">
                <a:solidFill>
                  <a:srgbClr val="FFFF00"/>
                </a:solidFill>
              </a:rPr>
              <a:t> ратного духу </a:t>
            </a:r>
            <a:r>
              <a:rPr lang="ru-RU" sz="2800" b="1" dirty="0" err="1" smtClean="0">
                <a:solidFill>
                  <a:srgbClr val="FFFF00"/>
                </a:solidFill>
              </a:rPr>
              <a:t>січовиків</a:t>
            </a:r>
            <a:r>
              <a:rPr lang="ru-RU" sz="2800" b="1" dirty="0" smtClean="0">
                <a:solidFill>
                  <a:srgbClr val="FFFF00"/>
                </a:solidFill>
              </a:rPr>
              <a:t>. </a:t>
            </a:r>
            <a:r>
              <a:rPr lang="ru-RU" sz="2800" b="1" dirty="0" err="1" smtClean="0">
                <a:solidFill>
                  <a:srgbClr val="FFFF00"/>
                </a:solidFill>
              </a:rPr>
              <a:t>Бульба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величезною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любов’ю</a:t>
            </a:r>
            <a:r>
              <a:rPr lang="ru-RU" sz="2800" b="1" dirty="0" smtClean="0">
                <a:solidFill>
                  <a:srgbClr val="FFFF00"/>
                </a:solidFill>
              </a:rPr>
              <a:t> ставиться до </a:t>
            </a:r>
            <a:r>
              <a:rPr lang="ru-RU" sz="2800" b="1" dirty="0" err="1" smtClean="0">
                <a:solidFill>
                  <a:srgbClr val="FFFF00"/>
                </a:solidFill>
              </a:rPr>
              <a:t>своїх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товаришів-запорожців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глибоко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поважає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звичаї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Січі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й</a:t>
            </a:r>
            <a:r>
              <a:rPr lang="ru-RU" sz="2800" b="1" dirty="0" smtClean="0">
                <a:solidFill>
                  <a:srgbClr val="FFFF00"/>
                </a:solidFill>
              </a:rPr>
              <a:t> не </a:t>
            </a:r>
            <a:r>
              <a:rPr lang="ru-RU" sz="2800" b="1" dirty="0" err="1" smtClean="0">
                <a:solidFill>
                  <a:srgbClr val="FFFF00"/>
                </a:solidFill>
              </a:rPr>
              <a:t>відступає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від</a:t>
            </a:r>
            <a:r>
              <a:rPr lang="ru-RU" sz="2800" b="1" dirty="0" smtClean="0">
                <a:solidFill>
                  <a:srgbClr val="FFFF00"/>
                </a:solidFill>
              </a:rPr>
              <a:t> них </a:t>
            </a:r>
            <a:r>
              <a:rPr lang="ru-RU" sz="2800" b="1" dirty="0" err="1" smtClean="0">
                <a:solidFill>
                  <a:srgbClr val="FFFF00"/>
                </a:solidFill>
              </a:rPr>
              <a:t>ні</a:t>
            </a:r>
            <a:r>
              <a:rPr lang="ru-RU" sz="2800" b="1" dirty="0" smtClean="0">
                <a:solidFill>
                  <a:srgbClr val="FFFF00"/>
                </a:solidFill>
              </a:rPr>
              <a:t> на йоту.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2973" y="1071546"/>
            <a:ext cx="547102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785794"/>
            <a:ext cx="3710112" cy="571503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Характер Тараса </a:t>
            </a:r>
            <a:r>
              <a:rPr lang="ru-RU" b="1" dirty="0" err="1" smtClean="0">
                <a:solidFill>
                  <a:srgbClr val="FFFF00"/>
                </a:solidFill>
              </a:rPr>
              <a:t>Бульби</a:t>
            </a:r>
            <a:r>
              <a:rPr lang="ru-RU" b="1" dirty="0" smtClean="0">
                <a:solidFill>
                  <a:srgbClr val="FFFF00"/>
                </a:solidFill>
              </a:rPr>
              <a:t> особливо </a:t>
            </a:r>
            <a:r>
              <a:rPr lang="ru-RU" b="1" dirty="0" err="1" smtClean="0">
                <a:solidFill>
                  <a:srgbClr val="FFFF00"/>
                </a:solidFill>
              </a:rPr>
              <a:t>яскраво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розкривається</a:t>
            </a:r>
            <a:r>
              <a:rPr lang="ru-RU" b="1" dirty="0" smtClean="0">
                <a:solidFill>
                  <a:srgbClr val="FFFF00"/>
                </a:solidFill>
              </a:rPr>
              <a:t> в </a:t>
            </a:r>
            <a:r>
              <a:rPr lang="ru-RU" b="1" dirty="0" err="1" smtClean="0">
                <a:solidFill>
                  <a:srgbClr val="FFFF00"/>
                </a:solidFill>
              </a:rPr>
              <a:t>розділах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повісті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що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розповідають</a:t>
            </a:r>
            <a:r>
              <a:rPr lang="ru-RU" b="1" dirty="0" smtClean="0">
                <a:solidFill>
                  <a:srgbClr val="FFFF00"/>
                </a:solidFill>
              </a:rPr>
              <a:t> про </a:t>
            </a:r>
            <a:r>
              <a:rPr lang="ru-RU" b="1" dirty="0" err="1" smtClean="0">
                <a:solidFill>
                  <a:srgbClr val="FFFF00"/>
                </a:solidFill>
              </a:rPr>
              <a:t>бойові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дії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запорізьких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козаків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проти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польських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військ</a:t>
            </a:r>
            <a:r>
              <a:rPr lang="ru-RU" b="1" dirty="0" smtClean="0">
                <a:solidFill>
                  <a:srgbClr val="FFFF00"/>
                </a:solidFill>
              </a:rPr>
              <a:t>.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214422"/>
            <a:ext cx="483265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4357686" cy="657227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У </a:t>
            </a:r>
            <a:r>
              <a:rPr lang="ru-RU" sz="2400" b="1" dirty="0" err="1" smtClean="0">
                <a:solidFill>
                  <a:srgbClr val="FFFF00"/>
                </a:solidFill>
              </a:rPr>
              <a:t>сцені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синовбивства</a:t>
            </a:r>
            <a:r>
              <a:rPr lang="ru-RU" sz="2400" b="1" dirty="0" smtClean="0">
                <a:solidFill>
                  <a:srgbClr val="FFFF00"/>
                </a:solidFill>
              </a:rPr>
              <a:t> ми </a:t>
            </a:r>
            <a:r>
              <a:rPr lang="ru-RU" sz="2400" b="1" dirty="0" err="1" smtClean="0">
                <a:solidFill>
                  <a:srgbClr val="FFFF00"/>
                </a:solidFill>
              </a:rPr>
              <a:t>бачимо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велич</a:t>
            </a:r>
            <a:r>
              <a:rPr lang="ru-RU" sz="2400" b="1" dirty="0" smtClean="0">
                <a:solidFill>
                  <a:srgbClr val="FFFF00"/>
                </a:solidFill>
              </a:rPr>
              <a:t> характеру Тараса </a:t>
            </a:r>
            <a:r>
              <a:rPr lang="ru-RU" sz="2400" b="1" dirty="0" err="1" smtClean="0">
                <a:solidFill>
                  <a:srgbClr val="FFFF00"/>
                </a:solidFill>
              </a:rPr>
              <a:t>Бульби</a:t>
            </a:r>
            <a:r>
              <a:rPr lang="ru-RU" sz="2400" b="1" dirty="0" smtClean="0">
                <a:solidFill>
                  <a:srgbClr val="FFFF00"/>
                </a:solidFill>
              </a:rPr>
              <a:t>. Воля </a:t>
            </a:r>
            <a:r>
              <a:rPr lang="ru-RU" sz="2400" b="1" dirty="0" err="1" smtClean="0">
                <a:solidFill>
                  <a:srgbClr val="FFFF00"/>
                </a:solidFill>
              </a:rPr>
              <a:t>вітчизни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й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козацька</a:t>
            </a:r>
            <a:r>
              <a:rPr lang="ru-RU" sz="2400" b="1" dirty="0" smtClean="0">
                <a:solidFill>
                  <a:srgbClr val="FFFF00"/>
                </a:solidFill>
              </a:rPr>
              <a:t> честь для </a:t>
            </a:r>
            <a:r>
              <a:rPr lang="ru-RU" sz="2400" b="1" dirty="0" err="1" smtClean="0">
                <a:solidFill>
                  <a:srgbClr val="FFFF00"/>
                </a:solidFill>
              </a:rPr>
              <a:t>нього</a:t>
            </a:r>
            <a:r>
              <a:rPr lang="ru-RU" sz="2400" b="1" dirty="0" smtClean="0">
                <a:solidFill>
                  <a:srgbClr val="FFFF00"/>
                </a:solidFill>
              </a:rPr>
              <a:t> – </a:t>
            </a:r>
            <a:r>
              <a:rPr lang="ru-RU" sz="2400" b="1" dirty="0" err="1" smtClean="0">
                <a:solidFill>
                  <a:srgbClr val="FFFF00"/>
                </a:solidFill>
              </a:rPr>
              <a:t>найголовніші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поняття</a:t>
            </a:r>
            <a:r>
              <a:rPr lang="ru-RU" sz="2400" b="1" dirty="0" smtClean="0">
                <a:solidFill>
                  <a:srgbClr val="FFFF00"/>
                </a:solidFill>
              </a:rPr>
              <a:t> в </a:t>
            </a:r>
            <a:r>
              <a:rPr lang="ru-RU" sz="2400" b="1" dirty="0" err="1" smtClean="0">
                <a:solidFill>
                  <a:srgbClr val="FFFF00"/>
                </a:solidFill>
              </a:rPr>
              <a:t>житті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і</a:t>
            </a:r>
            <a:r>
              <a:rPr lang="ru-RU" sz="2400" b="1" dirty="0" smtClean="0">
                <a:solidFill>
                  <a:srgbClr val="FFFF00"/>
                </a:solidFill>
              </a:rPr>
              <a:t> вони </a:t>
            </a:r>
            <a:r>
              <a:rPr lang="ru-RU" sz="2400" b="1" dirty="0" err="1" smtClean="0">
                <a:solidFill>
                  <a:srgbClr val="FFFF00"/>
                </a:solidFill>
              </a:rPr>
              <a:t>сильніше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батьківських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почуттів</a:t>
            </a:r>
            <a:r>
              <a:rPr lang="ru-RU" sz="2400" b="1" dirty="0" smtClean="0">
                <a:solidFill>
                  <a:srgbClr val="FFFF00"/>
                </a:solidFill>
              </a:rPr>
              <a:t>. Тому, </a:t>
            </a:r>
            <a:r>
              <a:rPr lang="ru-RU" sz="2400" b="1" dirty="0" err="1" smtClean="0">
                <a:solidFill>
                  <a:srgbClr val="FFFF00"/>
                </a:solidFill>
              </a:rPr>
              <a:t>перемагаючи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власну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любов</a:t>
            </a:r>
            <a:r>
              <a:rPr lang="ru-RU" sz="2400" b="1" dirty="0" smtClean="0">
                <a:solidFill>
                  <a:srgbClr val="FFFF00"/>
                </a:solidFill>
              </a:rPr>
              <a:t> до </a:t>
            </a:r>
            <a:r>
              <a:rPr lang="ru-RU" sz="2400" b="1" dirty="0" err="1" smtClean="0">
                <a:solidFill>
                  <a:srgbClr val="FFFF00"/>
                </a:solidFill>
              </a:rPr>
              <a:t>сина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Бульба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вбиває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Андрія</a:t>
            </a:r>
            <a:r>
              <a:rPr lang="ru-RU" sz="2400" b="1" dirty="0" smtClean="0">
                <a:solidFill>
                  <a:srgbClr val="FFFF00"/>
                </a:solidFill>
              </a:rPr>
              <a:t>. </a:t>
            </a:r>
            <a:r>
              <a:rPr lang="ru-RU" sz="2400" b="1" dirty="0" err="1" smtClean="0">
                <a:solidFill>
                  <a:srgbClr val="FFFF00"/>
                </a:solidFill>
              </a:rPr>
              <a:t>Тепер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ніхто</a:t>
            </a:r>
            <a:r>
              <a:rPr lang="ru-RU" sz="2400" b="1" dirty="0" smtClean="0">
                <a:solidFill>
                  <a:srgbClr val="FFFF00"/>
                </a:solidFill>
              </a:rPr>
              <a:t> не </a:t>
            </a:r>
            <a:r>
              <a:rPr lang="ru-RU" sz="2400" b="1" dirty="0" err="1" smtClean="0">
                <a:solidFill>
                  <a:srgbClr val="FFFF00"/>
                </a:solidFill>
              </a:rPr>
              <a:t>зможе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докорити</a:t>
            </a:r>
            <a:r>
              <a:rPr lang="ru-RU" sz="2400" b="1" dirty="0" smtClean="0">
                <a:solidFill>
                  <a:srgbClr val="FFFF00"/>
                </a:solidFill>
              </a:rPr>
              <a:t> Тараса в </a:t>
            </a:r>
            <a:r>
              <a:rPr lang="ru-RU" sz="2400" b="1" dirty="0" err="1" smtClean="0">
                <a:solidFill>
                  <a:srgbClr val="FFFF00"/>
                </a:solidFill>
              </a:rPr>
              <a:t>зневазі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лицарськими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ідеалами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Запорізької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Січі</a:t>
            </a:r>
            <a:r>
              <a:rPr lang="ru-RU" sz="2400" b="1" dirty="0" smtClean="0">
                <a:solidFill>
                  <a:srgbClr val="FFFF00"/>
                </a:solidFill>
              </a:rPr>
              <a:t>. Але </a:t>
            </a:r>
            <a:r>
              <a:rPr lang="ru-RU" sz="2400" b="1" dirty="0" err="1" smtClean="0">
                <a:solidFill>
                  <a:srgbClr val="FFFF00"/>
                </a:solidFill>
              </a:rPr>
              <a:t>й</a:t>
            </a:r>
            <a:r>
              <a:rPr lang="ru-RU" sz="2400" b="1" dirty="0" smtClean="0">
                <a:solidFill>
                  <a:srgbClr val="FFFF00"/>
                </a:solidFill>
              </a:rPr>
              <a:t> самому </a:t>
            </a:r>
            <a:r>
              <a:rPr lang="ru-RU" sz="2400" b="1" dirty="0" err="1" smtClean="0">
                <a:solidFill>
                  <a:srgbClr val="FFFF00"/>
                </a:solidFill>
              </a:rPr>
              <a:t>Бульбі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довелося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незабаром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загинути</a:t>
            </a:r>
            <a:r>
              <a:rPr lang="ru-RU" sz="2400" b="1" dirty="0" smtClean="0">
                <a:solidFill>
                  <a:srgbClr val="FFFF00"/>
                </a:solidFill>
              </a:rPr>
              <a:t>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571480"/>
            <a:ext cx="3848114" cy="513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3900486" cy="564360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Великого </a:t>
            </a:r>
            <a:r>
              <a:rPr lang="ru-RU" sz="2400" b="1" dirty="0" err="1" smtClean="0">
                <a:solidFill>
                  <a:srgbClr val="FFFF00"/>
                </a:solidFill>
              </a:rPr>
              <a:t>значення</a:t>
            </a:r>
            <a:r>
              <a:rPr lang="ru-RU" sz="2400" b="1" dirty="0" smtClean="0">
                <a:solidFill>
                  <a:srgbClr val="FFFF00"/>
                </a:solidFill>
              </a:rPr>
              <a:t> надавали Тарас </a:t>
            </a:r>
            <a:r>
              <a:rPr lang="ru-RU" sz="2400" b="1" dirty="0" err="1" smtClean="0">
                <a:solidFill>
                  <a:srgbClr val="FFFF00"/>
                </a:solidFill>
              </a:rPr>
              <a:t>Бульба</a:t>
            </a:r>
            <a:r>
              <a:rPr lang="ru-RU" sz="2400" b="1" dirty="0" smtClean="0">
                <a:solidFill>
                  <a:srgbClr val="FFFF00"/>
                </a:solidFill>
              </a:rPr>
              <a:t> та </a:t>
            </a:r>
            <a:r>
              <a:rPr lang="ru-RU" sz="2400" b="1" dirty="0" err="1" smtClean="0">
                <a:solidFill>
                  <a:srgbClr val="FFFF00"/>
                </a:solidFill>
              </a:rPr>
              <a:t>його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бойові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побратими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цьому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поняттю</a:t>
            </a:r>
            <a:r>
              <a:rPr lang="ru-RU" sz="2400" b="1" dirty="0" smtClean="0">
                <a:solidFill>
                  <a:srgbClr val="FFFF00"/>
                </a:solidFill>
              </a:rPr>
              <a:t> - </a:t>
            </a:r>
            <a:r>
              <a:rPr lang="ru-RU" sz="2400" b="1" dirty="0" err="1" smtClean="0">
                <a:solidFill>
                  <a:srgbClr val="FFFF00"/>
                </a:solidFill>
              </a:rPr>
              <a:t>товариство</a:t>
            </a:r>
            <a:r>
              <a:rPr lang="ru-RU" sz="2400" b="1" dirty="0" smtClean="0">
                <a:solidFill>
                  <a:srgbClr val="FFFF00"/>
                </a:solidFill>
              </a:rPr>
              <a:t>. Все могли </a:t>
            </a:r>
            <a:r>
              <a:rPr lang="ru-RU" sz="2400" b="1" dirty="0" err="1" smtClean="0">
                <a:solidFill>
                  <a:srgbClr val="FFFF00"/>
                </a:solidFill>
              </a:rPr>
              <a:t>віддати</a:t>
            </a:r>
            <a:r>
              <a:rPr lang="ru-RU" sz="2400" b="1" dirty="0" smtClean="0">
                <a:solidFill>
                  <a:srgbClr val="FFFF00"/>
                </a:solidFill>
              </a:rPr>
              <a:t>, забути про </a:t>
            </a:r>
            <a:r>
              <a:rPr lang="ru-RU" sz="2400" b="1" dirty="0" err="1" smtClean="0">
                <a:solidFill>
                  <a:srgbClr val="FFFF00"/>
                </a:solidFill>
              </a:rPr>
              <a:t>власну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користь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про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рідних</a:t>
            </a:r>
            <a:r>
              <a:rPr lang="ru-RU" sz="2400" b="1" dirty="0" smtClean="0">
                <a:solidFill>
                  <a:srgbClr val="FFFF00"/>
                </a:solidFill>
              </a:rPr>
              <a:t>, а </a:t>
            </a:r>
            <a:r>
              <a:rPr lang="ru-RU" sz="2400" b="1" dirty="0" err="1" smtClean="0">
                <a:solidFill>
                  <a:srgbClr val="FFFF00"/>
                </a:solidFill>
              </a:rPr>
              <a:t>товариство</a:t>
            </a:r>
            <a:r>
              <a:rPr lang="ru-RU" sz="2400" b="1" dirty="0" smtClean="0">
                <a:solidFill>
                  <a:srgbClr val="FFFF00"/>
                </a:solidFill>
              </a:rPr>
              <a:t> не могли </a:t>
            </a:r>
            <a:r>
              <a:rPr lang="ru-RU" sz="2400" b="1" dirty="0" err="1" smtClean="0">
                <a:solidFill>
                  <a:srgbClr val="FFFF00"/>
                </a:solidFill>
              </a:rPr>
              <a:t>зрадити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ніколи</a:t>
            </a:r>
            <a:r>
              <a:rPr lang="ru-RU" sz="2400" b="1" dirty="0" smtClean="0">
                <a:solidFill>
                  <a:srgbClr val="FFFF00"/>
                </a:solidFill>
              </a:rPr>
              <a:t>. Тому </a:t>
            </a:r>
            <a:r>
              <a:rPr lang="ru-RU" sz="2400" b="1" dirty="0" err="1" smtClean="0">
                <a:solidFill>
                  <a:srgbClr val="FFFF00"/>
                </a:solidFill>
              </a:rPr>
              <a:t>й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перемагає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їхній</a:t>
            </a:r>
            <a:r>
              <a:rPr lang="ru-RU" sz="2400" b="1" dirty="0" smtClean="0">
                <a:solidFill>
                  <a:srgbClr val="FFFF00"/>
                </a:solidFill>
              </a:rPr>
              <a:t> дух, </a:t>
            </a:r>
            <a:r>
              <a:rPr lang="ru-RU" sz="2400" b="1" dirty="0" err="1" smtClean="0">
                <a:solidFill>
                  <a:srgbClr val="FFFF00"/>
                </a:solidFill>
              </a:rPr>
              <a:t>тим</a:t>
            </a:r>
            <a:r>
              <a:rPr lang="ru-RU" sz="2400" b="1" dirty="0" smtClean="0">
                <a:solidFill>
                  <a:srgbClr val="FFFF00"/>
                </a:solidFill>
              </a:rPr>
              <a:t> вони </a:t>
            </a:r>
            <a:r>
              <a:rPr lang="ru-RU" sz="2400" b="1" dirty="0" err="1" smtClean="0">
                <a:solidFill>
                  <a:srgbClr val="FFFF00"/>
                </a:solidFill>
              </a:rPr>
              <a:t>й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сильні</a:t>
            </a:r>
            <a:r>
              <a:rPr lang="ru-RU" sz="2400" b="1" dirty="0" smtClean="0">
                <a:solidFill>
                  <a:srgbClr val="FFFF00"/>
                </a:solidFill>
              </a:rPr>
              <a:t>. Такими героями </a:t>
            </a:r>
            <a:r>
              <a:rPr lang="ru-RU" sz="2400" b="1" dirty="0" err="1" smtClean="0">
                <a:solidFill>
                  <a:srgbClr val="FFFF00"/>
                </a:solidFill>
              </a:rPr>
              <a:t>й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пишалася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українська</a:t>
            </a:r>
            <a:r>
              <a:rPr lang="ru-RU" sz="2400" b="1" dirty="0" smtClean="0">
                <a:solidFill>
                  <a:srgbClr val="FFFF00"/>
                </a:solidFill>
              </a:rPr>
              <a:t> земля.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4524" y="714356"/>
            <a:ext cx="378894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3929090" cy="5857916"/>
          </a:xfrm>
        </p:spPr>
        <p:txBody>
          <a:bodyPr/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</a:rPr>
              <a:t>Читача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глибоко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торкає</a:t>
            </a:r>
            <a:r>
              <a:rPr lang="ru-RU" sz="2800" b="1" dirty="0" smtClean="0">
                <a:solidFill>
                  <a:srgbClr val="FFFF00"/>
                </a:solidFill>
              </a:rPr>
              <a:t> сцена </a:t>
            </a:r>
            <a:r>
              <a:rPr lang="ru-RU" sz="2800" b="1" dirty="0" err="1" smtClean="0">
                <a:solidFill>
                  <a:srgbClr val="FFFF00"/>
                </a:solidFill>
              </a:rPr>
              <a:t>загибелі</a:t>
            </a:r>
            <a:r>
              <a:rPr lang="ru-RU" sz="2800" b="1" dirty="0" smtClean="0">
                <a:solidFill>
                  <a:srgbClr val="FFFF00"/>
                </a:solidFill>
              </a:rPr>
              <a:t> головного героя: </a:t>
            </a:r>
            <a:r>
              <a:rPr lang="ru-RU" sz="2800" b="1" dirty="0" err="1" smtClean="0">
                <a:solidFill>
                  <a:srgbClr val="FFFF00"/>
                </a:solidFill>
              </a:rPr>
              <a:t>гинучи</a:t>
            </a:r>
            <a:r>
              <a:rPr lang="ru-RU" sz="2800" b="1" dirty="0" smtClean="0">
                <a:solidFill>
                  <a:srgbClr val="FFFF00"/>
                </a:solidFill>
              </a:rPr>
              <a:t> у </a:t>
            </a:r>
            <a:r>
              <a:rPr lang="ru-RU" sz="2800" b="1" dirty="0" err="1" smtClean="0">
                <a:solidFill>
                  <a:srgbClr val="FFFF00"/>
                </a:solidFill>
              </a:rPr>
              <a:t>вогні</a:t>
            </a:r>
            <a:r>
              <a:rPr lang="ru-RU" sz="2800" b="1" dirty="0" smtClean="0">
                <a:solidFill>
                  <a:srgbClr val="FFFF00"/>
                </a:solidFill>
              </a:rPr>
              <a:t>, Тарас </a:t>
            </a:r>
            <a:r>
              <a:rPr lang="ru-RU" sz="2800" b="1" dirty="0" err="1" smtClean="0">
                <a:solidFill>
                  <a:srgbClr val="FFFF00"/>
                </a:solidFill>
              </a:rPr>
              <a:t>звертається</a:t>
            </a:r>
            <a:r>
              <a:rPr lang="ru-RU" sz="2800" b="1" dirty="0" smtClean="0">
                <a:solidFill>
                  <a:srgbClr val="FFFF00"/>
                </a:solidFill>
              </a:rPr>
              <a:t> до </a:t>
            </a:r>
            <a:r>
              <a:rPr lang="ru-RU" sz="2800" b="1" dirty="0" err="1" smtClean="0">
                <a:solidFill>
                  <a:srgbClr val="FFFF00"/>
                </a:solidFill>
              </a:rPr>
              <a:t>своїх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товаришів-запорожців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зі</a:t>
            </a:r>
            <a:r>
              <a:rPr lang="ru-RU" sz="2800" b="1" dirty="0" smtClean="0">
                <a:solidFill>
                  <a:srgbClr val="FFFF00"/>
                </a:solidFill>
              </a:rPr>
              <a:t> словами </a:t>
            </a:r>
            <a:r>
              <a:rPr lang="ru-RU" sz="2800" b="1" dirty="0" err="1" smtClean="0">
                <a:solidFill>
                  <a:srgbClr val="FFFF00"/>
                </a:solidFill>
              </a:rPr>
              <a:t>напуття</a:t>
            </a:r>
            <a:r>
              <a:rPr lang="ru-RU" sz="2800" b="1" dirty="0" smtClean="0">
                <a:solidFill>
                  <a:srgbClr val="FFFF00"/>
                </a:solidFill>
              </a:rPr>
              <a:t>. </a:t>
            </a:r>
            <a:r>
              <a:rPr lang="ru-RU" sz="2800" b="1" dirty="0" err="1" smtClean="0">
                <a:solidFill>
                  <a:srgbClr val="FFFF00"/>
                </a:solidFill>
              </a:rPr>
              <a:t>Він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спокійно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стежить</a:t>
            </a:r>
            <a:r>
              <a:rPr lang="ru-RU" sz="2800" b="1" dirty="0" smtClean="0">
                <a:solidFill>
                  <a:srgbClr val="FFFF00"/>
                </a:solidFill>
              </a:rPr>
              <a:t> за </a:t>
            </a:r>
            <a:r>
              <a:rPr lang="ru-RU" sz="2800" b="1" dirty="0" err="1" smtClean="0">
                <a:solidFill>
                  <a:srgbClr val="FFFF00"/>
                </a:solidFill>
              </a:rPr>
              <a:t>тим</a:t>
            </a:r>
            <a:r>
              <a:rPr lang="ru-RU" sz="2800" b="1" dirty="0" smtClean="0">
                <a:solidFill>
                  <a:srgbClr val="FFFF00"/>
                </a:solidFill>
              </a:rPr>
              <a:t>, як </a:t>
            </a:r>
            <a:r>
              <a:rPr lang="ru-RU" sz="2800" b="1" dirty="0" err="1" smtClean="0">
                <a:solidFill>
                  <a:srgbClr val="FFFF00"/>
                </a:solidFill>
              </a:rPr>
              <a:t>спливають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його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запорожці</a:t>
            </a:r>
            <a:r>
              <a:rPr lang="ru-RU" sz="2800" b="1" dirty="0" smtClean="0">
                <a:solidFill>
                  <a:srgbClr val="FFFF00"/>
                </a:solidFill>
              </a:rPr>
              <a:t>. Тут Тарас </a:t>
            </a:r>
            <a:r>
              <a:rPr lang="ru-RU" sz="2800" b="1" dirty="0" err="1" smtClean="0">
                <a:solidFill>
                  <a:srgbClr val="FFFF00"/>
                </a:solidFill>
              </a:rPr>
              <a:t>Бульба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видний</a:t>
            </a:r>
            <a:r>
              <a:rPr lang="ru-RU" sz="2800" b="1" dirty="0" smtClean="0">
                <a:solidFill>
                  <a:srgbClr val="FFFF00"/>
                </a:solidFill>
              </a:rPr>
              <a:t> у </a:t>
            </a:r>
            <a:r>
              <a:rPr lang="ru-RU" sz="2800" b="1" dirty="0" err="1" smtClean="0">
                <a:solidFill>
                  <a:srgbClr val="FFFF00"/>
                </a:solidFill>
              </a:rPr>
              <a:t>всій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цілісності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могутній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силі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свого</a:t>
            </a:r>
            <a:r>
              <a:rPr lang="ru-RU" sz="2800" b="1" dirty="0" smtClean="0">
                <a:solidFill>
                  <a:srgbClr val="FFFF00"/>
                </a:solidFill>
              </a:rPr>
              <a:t> характеру.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71480"/>
            <a:ext cx="4000496" cy="534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3786214" cy="585791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Тарас </a:t>
            </a:r>
            <a:r>
              <a:rPr lang="ru-RU" sz="2800" b="1" dirty="0" err="1" smtClean="0">
                <a:solidFill>
                  <a:srgbClr val="FFFF00"/>
                </a:solidFill>
              </a:rPr>
              <a:t>Бульба</a:t>
            </a:r>
            <a:r>
              <a:rPr lang="ru-RU" sz="2800" b="1" dirty="0" smtClean="0">
                <a:solidFill>
                  <a:srgbClr val="FFFF00"/>
                </a:solidFill>
              </a:rPr>
              <a:t> на </a:t>
            </a:r>
            <a:r>
              <a:rPr lang="ru-RU" sz="2800" b="1" dirty="0" err="1" smtClean="0">
                <a:solidFill>
                  <a:srgbClr val="FFFF00"/>
                </a:solidFill>
              </a:rPr>
              <a:t>цілі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десятиліття</a:t>
            </a:r>
            <a:r>
              <a:rPr lang="ru-RU" sz="2800" b="1" dirty="0" smtClean="0">
                <a:solidFill>
                  <a:srgbClr val="FFFF00"/>
                </a:solidFill>
              </a:rPr>
              <a:t> став </a:t>
            </a:r>
            <a:r>
              <a:rPr lang="ru-RU" sz="2800" b="1" dirty="0" err="1" smtClean="0">
                <a:solidFill>
                  <a:srgbClr val="FFFF00"/>
                </a:solidFill>
              </a:rPr>
              <a:t>втіленням</a:t>
            </a:r>
            <a:r>
              <a:rPr lang="ru-RU" sz="2800" b="1" dirty="0" smtClean="0">
                <a:solidFill>
                  <a:srgbClr val="FFFF00"/>
                </a:solidFill>
              </a:rPr>
              <a:t> образа </a:t>
            </a:r>
            <a:r>
              <a:rPr lang="ru-RU" sz="2800" b="1" dirty="0" err="1" smtClean="0">
                <a:solidFill>
                  <a:srgbClr val="FFFF00"/>
                </a:solidFill>
              </a:rPr>
              <a:t>борця</a:t>
            </a:r>
            <a:r>
              <a:rPr lang="ru-RU" sz="2800" b="1" dirty="0" smtClean="0">
                <a:solidFill>
                  <a:srgbClr val="FFFF00"/>
                </a:solidFill>
              </a:rPr>
              <a:t> за </a:t>
            </a:r>
            <a:r>
              <a:rPr lang="ru-RU" sz="2800" b="1" dirty="0" err="1" smtClean="0">
                <a:solidFill>
                  <a:srgbClr val="FFFF00"/>
                </a:solidFill>
              </a:rPr>
              <a:t>незалежність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вірного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запорізьким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традиціям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непохитного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упевненого</a:t>
            </a:r>
            <a:r>
              <a:rPr lang="ru-RU" sz="2800" b="1" dirty="0" smtClean="0">
                <a:solidFill>
                  <a:srgbClr val="FFFF00"/>
                </a:solidFill>
              </a:rPr>
              <a:t> в </a:t>
            </a:r>
            <a:r>
              <a:rPr lang="ru-RU" sz="2800" b="1" dirty="0" err="1" smtClean="0">
                <a:solidFill>
                  <a:srgbClr val="FFFF00"/>
                </a:solidFill>
              </a:rPr>
              <a:t>остаточній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перемозі</a:t>
            </a:r>
            <a:r>
              <a:rPr lang="ru-RU" sz="2800" b="1" dirty="0" smtClean="0">
                <a:solidFill>
                  <a:srgbClr val="FFFF00"/>
                </a:solidFill>
              </a:rPr>
              <a:t> над ворогом.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00042"/>
            <a:ext cx="3831079" cy="513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4214842" cy="5857916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Нехай до тебе </a:t>
            </a:r>
            <a:r>
              <a:rPr lang="ru-RU" sz="2800" b="1" dirty="0" err="1" smtClean="0">
                <a:solidFill>
                  <a:srgbClr val="FFFF00"/>
                </a:solidFill>
              </a:rPr>
              <a:t>прийде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Україна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І </a:t>
            </a:r>
            <a:r>
              <a:rPr lang="ru-RU" sz="2800" b="1" dirty="0" err="1" smtClean="0">
                <a:solidFill>
                  <a:srgbClr val="FFFF00"/>
                </a:solidFill>
              </a:rPr>
              <a:t>вкаже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місце</a:t>
            </a:r>
            <a:r>
              <a:rPr lang="ru-RU" sz="2800" b="1" dirty="0" smtClean="0">
                <a:solidFill>
                  <a:srgbClr val="FFFF00"/>
                </a:solidFill>
              </a:rPr>
              <a:t>, де твоя калина…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Воскресайте, </a:t>
            </a:r>
            <a:r>
              <a:rPr lang="ru-RU" sz="2800" b="1" dirty="0" err="1" smtClean="0">
                <a:solidFill>
                  <a:srgbClr val="FFFF00"/>
                </a:solidFill>
              </a:rPr>
              <a:t>камінні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душі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</a:p>
          <a:p>
            <a:pPr algn="ctr">
              <a:buNone/>
            </a:pPr>
            <a:r>
              <a:rPr lang="ru-RU" sz="2800" b="1" dirty="0" err="1" smtClean="0">
                <a:solidFill>
                  <a:srgbClr val="FFFF00"/>
                </a:solidFill>
              </a:rPr>
              <a:t>Розчиняйте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серце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чоло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</a:p>
          <a:p>
            <a:pPr algn="ctr">
              <a:buNone/>
            </a:pPr>
            <a:r>
              <a:rPr lang="ru-RU" sz="2800" b="1" dirty="0" err="1" smtClean="0">
                <a:solidFill>
                  <a:srgbClr val="FFFF00"/>
                </a:solidFill>
              </a:rPr>
              <a:t>Щоб</a:t>
            </a:r>
            <a:r>
              <a:rPr lang="ru-RU" sz="2800" b="1" dirty="0" smtClean="0">
                <a:solidFill>
                  <a:srgbClr val="FFFF00"/>
                </a:solidFill>
              </a:rPr>
              <a:t> не сказали про вас </a:t>
            </a:r>
            <a:r>
              <a:rPr lang="ru-RU" sz="2800" b="1" dirty="0" err="1" smtClean="0">
                <a:solidFill>
                  <a:srgbClr val="FFFF00"/>
                </a:solidFill>
              </a:rPr>
              <a:t>грядущі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</a:p>
          <a:p>
            <a:pPr lvl="0" algn="ctr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Їх</a:t>
            </a:r>
            <a:r>
              <a:rPr lang="ru-RU" sz="2800" b="1" dirty="0" smtClean="0">
                <a:solidFill>
                  <a:srgbClr val="FFFF00"/>
                </a:solidFill>
              </a:rPr>
              <a:t> на </a:t>
            </a:r>
            <a:r>
              <a:rPr lang="ru-RU" sz="2800" b="1" dirty="0" err="1" smtClean="0">
                <a:solidFill>
                  <a:srgbClr val="FFFF00"/>
                </a:solidFill>
              </a:rPr>
              <a:t>землі</a:t>
            </a:r>
            <a:r>
              <a:rPr lang="ru-RU" sz="2800" b="1" dirty="0" smtClean="0">
                <a:solidFill>
                  <a:srgbClr val="FFFF00"/>
                </a:solidFill>
              </a:rPr>
              <a:t> не </a:t>
            </a:r>
            <a:r>
              <a:rPr lang="ru-RU" sz="2800" b="1" dirty="0" err="1" smtClean="0">
                <a:solidFill>
                  <a:srgbClr val="FFFF00"/>
                </a:solidFill>
              </a:rPr>
              <a:t>було</a:t>
            </a:r>
            <a:r>
              <a:rPr lang="ru-RU" sz="2800" b="1" dirty="0" smtClean="0">
                <a:solidFill>
                  <a:srgbClr val="FFFF00"/>
                </a:solidFill>
              </a:rPr>
              <a:t>…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642918"/>
            <a:ext cx="429180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3643338" cy="592935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Образ Тараса </a:t>
            </a:r>
            <a:r>
              <a:rPr lang="ru-RU" sz="2800" b="1" dirty="0" err="1" smtClean="0">
                <a:solidFill>
                  <a:srgbClr val="FFFF00"/>
                </a:solidFill>
              </a:rPr>
              <a:t>Бульби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може</a:t>
            </a:r>
            <a:r>
              <a:rPr lang="ru-RU" sz="2800" b="1" dirty="0" smtClean="0">
                <a:solidFill>
                  <a:srgbClr val="FFFF00"/>
                </a:solidFill>
              </a:rPr>
              <a:t> бути </a:t>
            </a:r>
            <a:r>
              <a:rPr lang="ru-RU" sz="2800" b="1" dirty="0" err="1" smtClean="0">
                <a:solidFill>
                  <a:srgbClr val="FFFF00"/>
                </a:solidFill>
              </a:rPr>
              <a:t>витлумачений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алегорично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b="1" dirty="0" err="1" smtClean="0">
                <a:solidFill>
                  <a:srgbClr val="FFFF00"/>
                </a:solidFill>
              </a:rPr>
              <a:t>старий</a:t>
            </a:r>
            <a:r>
              <a:rPr lang="ru-RU" sz="2800" b="1" dirty="0" smtClean="0">
                <a:solidFill>
                  <a:srgbClr val="FFFF00"/>
                </a:solidFill>
              </a:rPr>
              <a:t> Тарас – </a:t>
            </a:r>
            <a:r>
              <a:rPr lang="ru-RU" sz="2800" b="1" dirty="0" err="1" smtClean="0">
                <a:solidFill>
                  <a:srgbClr val="FFFF00"/>
                </a:solidFill>
              </a:rPr>
              <a:t>це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втілення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стародавніх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ідеалів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січового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лицарства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Андрий</a:t>
            </a:r>
            <a:r>
              <a:rPr lang="ru-RU" sz="2800" b="1" dirty="0" smtClean="0">
                <a:solidFill>
                  <a:srgbClr val="FFFF00"/>
                </a:solidFill>
              </a:rPr>
              <a:t> – </a:t>
            </a:r>
            <a:r>
              <a:rPr lang="ru-RU" sz="2800" b="1" dirty="0" err="1" smtClean="0">
                <a:solidFill>
                  <a:srgbClr val="FFFF00"/>
                </a:solidFill>
              </a:rPr>
              <a:t>втілення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поглядів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нестійкої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частини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козацтва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схильної</a:t>
            </a:r>
            <a:r>
              <a:rPr lang="ru-RU" sz="2800" b="1" dirty="0" smtClean="0">
                <a:solidFill>
                  <a:srgbClr val="FFFF00"/>
                </a:solidFill>
              </a:rPr>
              <a:t> до </a:t>
            </a:r>
            <a:r>
              <a:rPr lang="ru-RU" sz="2800" b="1" dirty="0" err="1" smtClean="0">
                <a:solidFill>
                  <a:srgbClr val="FFFF00"/>
                </a:solidFill>
              </a:rPr>
              <a:t>компромісів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і</a:t>
            </a:r>
            <a:r>
              <a:rPr lang="ru-RU" sz="2800" b="1" dirty="0" smtClean="0">
                <a:solidFill>
                  <a:srgbClr val="FFFF00"/>
                </a:solidFill>
              </a:rPr>
              <a:t> прямого </a:t>
            </a:r>
            <a:r>
              <a:rPr lang="ru-RU" sz="2800" b="1" dirty="0" err="1" smtClean="0">
                <a:solidFill>
                  <a:srgbClr val="FFFF00"/>
                </a:solidFill>
              </a:rPr>
              <a:t>зрадництва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14356"/>
            <a:ext cx="4000515" cy="529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4525963"/>
          </a:xfrm>
        </p:spPr>
        <p:txBody>
          <a:bodyPr/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</a:rPr>
              <a:t>Головні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герої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повісті</a:t>
            </a:r>
            <a:r>
              <a:rPr lang="ru-RU" sz="2800" b="1" dirty="0" smtClean="0">
                <a:solidFill>
                  <a:srgbClr val="FFFF00"/>
                </a:solidFill>
              </a:rPr>
              <a:t> «Тарас </a:t>
            </a:r>
            <a:r>
              <a:rPr lang="ru-RU" sz="2800" b="1" dirty="0" err="1" smtClean="0">
                <a:solidFill>
                  <a:srgbClr val="FFFF00"/>
                </a:solidFill>
              </a:rPr>
              <a:t>Бульба</a:t>
            </a:r>
            <a:r>
              <a:rPr lang="ru-RU" sz="2800" b="1" dirty="0" smtClean="0">
                <a:solidFill>
                  <a:srgbClr val="FFFF00"/>
                </a:solidFill>
              </a:rPr>
              <a:t>», «</a:t>
            </a:r>
            <a:r>
              <a:rPr lang="ru-RU" sz="2800" b="1" dirty="0" err="1" smtClean="0">
                <a:solidFill>
                  <a:srgbClr val="FFFF00"/>
                </a:solidFill>
              </a:rPr>
              <a:t>хоч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і</a:t>
            </a:r>
            <a:r>
              <a:rPr lang="ru-RU" sz="2800" b="1" dirty="0" smtClean="0">
                <a:solidFill>
                  <a:srgbClr val="FFFF00"/>
                </a:solidFill>
              </a:rPr>
              <a:t> гинуть </a:t>
            </a:r>
            <a:r>
              <a:rPr lang="ru-RU" sz="2800" b="1" dirty="0" err="1" smtClean="0">
                <a:solidFill>
                  <a:srgbClr val="FFFF00"/>
                </a:solidFill>
              </a:rPr>
              <a:t>фізично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залишаються</a:t>
            </a:r>
            <a:r>
              <a:rPr lang="ru-RU" sz="2800" b="1" dirty="0" smtClean="0">
                <a:solidFill>
                  <a:srgbClr val="FFFF00"/>
                </a:solidFill>
              </a:rPr>
              <a:t> в </a:t>
            </a:r>
            <a:r>
              <a:rPr lang="ru-RU" sz="2800" b="1" dirty="0" err="1" smtClean="0">
                <a:solidFill>
                  <a:srgbClr val="FFFF00"/>
                </a:solidFill>
              </a:rPr>
              <a:t>народній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пам’яті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безсмертними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бо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переконані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що</a:t>
            </a:r>
            <a:r>
              <a:rPr lang="ru-RU" sz="2800" b="1" dirty="0" smtClean="0">
                <a:solidFill>
                  <a:srgbClr val="FFFF00"/>
                </a:solidFill>
              </a:rPr>
              <a:t> «не </a:t>
            </a:r>
            <a:r>
              <a:rPr lang="ru-RU" sz="2800" b="1" dirty="0" err="1" smtClean="0">
                <a:solidFill>
                  <a:srgbClr val="FFFF00"/>
                </a:solidFill>
              </a:rPr>
              <a:t>загине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жодна</a:t>
            </a:r>
            <a:r>
              <a:rPr lang="ru-RU" sz="2800" b="1" dirty="0" smtClean="0">
                <a:solidFill>
                  <a:srgbClr val="FFFF00"/>
                </a:solidFill>
              </a:rPr>
              <a:t> великодушна справа». </a:t>
            </a:r>
            <a:r>
              <a:rPr lang="ru-RU" sz="2800" b="1" dirty="0" err="1" smtClean="0">
                <a:solidFill>
                  <a:srgbClr val="FFFF00"/>
                </a:solidFill>
              </a:rPr>
              <a:t>Помираючи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козаки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розуміють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що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боротьба</a:t>
            </a:r>
            <a:r>
              <a:rPr lang="ru-RU" sz="2800" b="1" dirty="0" smtClean="0">
                <a:solidFill>
                  <a:srgbClr val="FFFF00"/>
                </a:solidFill>
              </a:rPr>
              <a:t> не </a:t>
            </a:r>
            <a:r>
              <a:rPr lang="ru-RU" sz="2800" b="1" dirty="0" err="1" smtClean="0">
                <a:solidFill>
                  <a:srgbClr val="FFFF00"/>
                </a:solidFill>
              </a:rPr>
              <a:t>закінчена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що</a:t>
            </a:r>
            <a:r>
              <a:rPr lang="ru-RU" sz="2800" b="1" dirty="0" smtClean="0">
                <a:solidFill>
                  <a:srgbClr val="FFFF00"/>
                </a:solidFill>
              </a:rPr>
              <a:t> смерть </a:t>
            </a:r>
            <a:r>
              <a:rPr lang="ru-RU" sz="2800" b="1" dirty="0" err="1" smtClean="0">
                <a:solidFill>
                  <a:srgbClr val="FFFF00"/>
                </a:solidFill>
              </a:rPr>
              <a:t>їхня</a:t>
            </a:r>
            <a:r>
              <a:rPr lang="ru-RU" sz="2800" b="1" dirty="0" smtClean="0">
                <a:solidFill>
                  <a:srgbClr val="FFFF00"/>
                </a:solidFill>
              </a:rPr>
              <a:t> не </a:t>
            </a:r>
            <a:r>
              <a:rPr lang="ru-RU" sz="2800" b="1" dirty="0" err="1" smtClean="0">
                <a:solidFill>
                  <a:srgbClr val="FFFF00"/>
                </a:solidFill>
              </a:rPr>
              <a:t>даремна</a:t>
            </a:r>
            <a:r>
              <a:rPr lang="ru-RU" sz="2800" b="1" dirty="0" smtClean="0">
                <a:solidFill>
                  <a:srgbClr val="FFFF00"/>
                </a:solidFill>
              </a:rPr>
              <a:t>, а </a:t>
            </a:r>
            <a:r>
              <a:rPr lang="ru-RU" sz="2800" b="1" dirty="0" err="1" smtClean="0">
                <a:solidFill>
                  <a:srgbClr val="FFFF00"/>
                </a:solidFill>
              </a:rPr>
              <a:t>потрібна</a:t>
            </a:r>
            <a:r>
              <a:rPr lang="ru-RU" sz="2800" b="1" dirty="0" smtClean="0">
                <a:solidFill>
                  <a:srgbClr val="FFFF00"/>
                </a:solidFill>
              </a:rPr>
              <a:t> для </a:t>
            </a:r>
            <a:r>
              <a:rPr lang="ru-RU" sz="2800" b="1" dirty="0" err="1" smtClean="0">
                <a:solidFill>
                  <a:srgbClr val="FFFF00"/>
                </a:solidFill>
              </a:rPr>
              <a:t>майбутньої</a:t>
            </a:r>
            <a:r>
              <a:rPr lang="ru-RU" sz="2800" b="1" dirty="0" smtClean="0">
                <a:solidFill>
                  <a:srgbClr val="FFFF00"/>
                </a:solidFill>
              </a:rPr>
              <a:t> перемоги. У </a:t>
            </a:r>
            <a:r>
              <a:rPr lang="ru-RU" sz="2800" b="1" dirty="0" err="1" smtClean="0">
                <a:solidFill>
                  <a:srgbClr val="FFFF00"/>
                </a:solidFill>
              </a:rPr>
              <a:t>цій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вірі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у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безсмертя</a:t>
            </a:r>
            <a:r>
              <a:rPr lang="ru-RU" sz="2800" b="1" dirty="0" smtClean="0">
                <a:solidFill>
                  <a:srgbClr val="FFFF00"/>
                </a:solidFill>
              </a:rPr>
              <a:t> народу — </a:t>
            </a:r>
            <a:r>
              <a:rPr lang="ru-RU" sz="2800" b="1" dirty="0" err="1" smtClean="0">
                <a:solidFill>
                  <a:srgbClr val="FFFF00"/>
                </a:solidFill>
              </a:rPr>
              <a:t>справжній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оптимізм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повісті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її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героїчний</a:t>
            </a:r>
            <a:r>
              <a:rPr lang="ru-RU" sz="2800" b="1" dirty="0" smtClean="0">
                <a:solidFill>
                  <a:srgbClr val="FFFF00"/>
                </a:solidFill>
              </a:rPr>
              <a:t> пафос, </a:t>
            </a:r>
            <a:r>
              <a:rPr lang="ru-RU" sz="2800" b="1" dirty="0" err="1" smtClean="0">
                <a:solidFill>
                  <a:srgbClr val="FFFF00"/>
                </a:solidFill>
              </a:rPr>
              <a:t>народне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життєстверджуюче</a:t>
            </a:r>
            <a:r>
              <a:rPr lang="ru-RU" sz="2800" b="1" dirty="0" smtClean="0">
                <a:solidFill>
                  <a:srgbClr val="FFFF00"/>
                </a:solidFill>
              </a:rPr>
              <a:t> начало. 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3643338" cy="5429288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Усьому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світові</a:t>
            </a:r>
            <a:r>
              <a:rPr lang="ru-RU" b="1" dirty="0" smtClean="0">
                <a:solidFill>
                  <a:srgbClr val="FFFF00"/>
                </a:solidFill>
              </a:rPr>
              <a:t>  М. Гоголь </a:t>
            </a:r>
            <a:r>
              <a:rPr lang="ru-RU" b="1" dirty="0" err="1" smtClean="0">
                <a:solidFill>
                  <a:srgbClr val="FFFF00"/>
                </a:solidFill>
              </a:rPr>
              <a:t>довів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що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є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Україна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українці</a:t>
            </a:r>
            <a:r>
              <a:rPr lang="ru-RU" b="1" dirty="0" smtClean="0">
                <a:solidFill>
                  <a:srgbClr val="FFFF00"/>
                </a:solidFill>
              </a:rPr>
              <a:t> як </a:t>
            </a:r>
            <a:r>
              <a:rPr lang="ru-RU" b="1" dirty="0" err="1" smtClean="0">
                <a:solidFill>
                  <a:srgbClr val="FFFF00"/>
                </a:solidFill>
              </a:rPr>
              <a:t>нація</a:t>
            </a:r>
            <a:r>
              <a:rPr lang="ru-RU" b="1" dirty="0" smtClean="0">
                <a:solidFill>
                  <a:srgbClr val="FFFF00"/>
                </a:solidFill>
              </a:rPr>
              <a:t>, а не </a:t>
            </a:r>
            <a:r>
              <a:rPr lang="ru-RU" b="1" dirty="0" err="1" smtClean="0">
                <a:solidFill>
                  <a:srgbClr val="FFFF00"/>
                </a:solidFill>
              </a:rPr>
              <a:t>жителі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південних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окраїн</a:t>
            </a:r>
            <a:r>
              <a:rPr lang="ru-RU" b="1" dirty="0" smtClean="0">
                <a:solidFill>
                  <a:srgbClr val="FFFF00"/>
                </a:solidFill>
              </a:rPr>
              <a:t>, «</a:t>
            </a:r>
            <a:r>
              <a:rPr lang="ru-RU" b="1" dirty="0" err="1" smtClean="0">
                <a:solidFill>
                  <a:srgbClr val="FFFF00"/>
                </a:solidFill>
              </a:rPr>
              <a:t>малороси</a:t>
            </a:r>
            <a:r>
              <a:rPr lang="ru-RU" b="1" dirty="0" smtClean="0">
                <a:solidFill>
                  <a:srgbClr val="FFFF00"/>
                </a:solidFill>
              </a:rPr>
              <a:t>» </a:t>
            </a:r>
            <a:r>
              <a:rPr lang="ru-RU" b="1" dirty="0" err="1" smtClean="0">
                <a:solidFill>
                  <a:srgbClr val="FFFF00"/>
                </a:solidFill>
              </a:rPr>
              <a:t>чи</a:t>
            </a:r>
            <a:r>
              <a:rPr lang="ru-RU" b="1" dirty="0" smtClean="0">
                <a:solidFill>
                  <a:srgbClr val="FFFF00"/>
                </a:solidFill>
              </a:rPr>
              <a:t> «хохли».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928670"/>
            <a:ext cx="3429011" cy="455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4143372" cy="5214974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Отже</a:t>
            </a:r>
            <a:r>
              <a:rPr lang="ru-RU" b="1" dirty="0" smtClean="0">
                <a:solidFill>
                  <a:srgbClr val="FFFF00"/>
                </a:solidFill>
              </a:rPr>
              <a:t>, Тарас </a:t>
            </a:r>
            <a:r>
              <a:rPr lang="ru-RU" b="1" dirty="0" err="1" smtClean="0">
                <a:solidFill>
                  <a:srgbClr val="FFFF00"/>
                </a:solidFill>
              </a:rPr>
              <a:t>Бульба</a:t>
            </a:r>
            <a:r>
              <a:rPr lang="ru-RU" b="1" dirty="0" smtClean="0">
                <a:solidFill>
                  <a:srgbClr val="FFFF00"/>
                </a:solidFill>
              </a:rPr>
              <a:t> — </a:t>
            </a:r>
            <a:r>
              <a:rPr lang="ru-RU" b="1" dirty="0" err="1" smtClean="0">
                <a:solidFill>
                  <a:srgbClr val="FFFF00"/>
                </a:solidFill>
              </a:rPr>
              <a:t>народний</a:t>
            </a:r>
            <a:r>
              <a:rPr lang="ru-RU" b="1" dirty="0" smtClean="0">
                <a:solidFill>
                  <a:srgbClr val="FFFF00"/>
                </a:solidFill>
              </a:rPr>
              <a:t> герой, </a:t>
            </a:r>
            <a:r>
              <a:rPr lang="ru-RU" b="1" dirty="0" err="1" smtClean="0">
                <a:solidFill>
                  <a:srgbClr val="FFFF00"/>
                </a:solidFill>
              </a:rPr>
              <a:t>що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втілив</a:t>
            </a:r>
            <a:r>
              <a:rPr lang="ru-RU" b="1" dirty="0" smtClean="0">
                <a:solidFill>
                  <a:srgbClr val="FFFF00"/>
                </a:solidFill>
              </a:rPr>
              <a:t> у </a:t>
            </a:r>
            <a:r>
              <a:rPr lang="ru-RU" b="1" dirty="0" err="1" smtClean="0">
                <a:solidFill>
                  <a:srgbClr val="FFFF00"/>
                </a:solidFill>
              </a:rPr>
              <a:t>собі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кращі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риси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запорізького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козацтва</a:t>
            </a:r>
            <a:r>
              <a:rPr lang="ru-RU" b="1" dirty="0" smtClean="0">
                <a:solidFill>
                  <a:srgbClr val="FFFF00"/>
                </a:solidFill>
              </a:rPr>
              <a:t>, силу </a:t>
            </a:r>
            <a:r>
              <a:rPr lang="ru-RU" b="1" dirty="0" err="1" smtClean="0">
                <a:solidFill>
                  <a:srgbClr val="FFFF00"/>
                </a:solidFill>
              </a:rPr>
              <a:t>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волелюбність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українського</a:t>
            </a:r>
            <a:r>
              <a:rPr lang="ru-RU" b="1" smtClean="0">
                <a:solidFill>
                  <a:srgbClr val="FFFF00"/>
                </a:solidFill>
              </a:rPr>
              <a:t> </a:t>
            </a:r>
            <a:r>
              <a:rPr lang="ru-RU" b="1" smtClean="0">
                <a:solidFill>
                  <a:srgbClr val="FFFF00"/>
                </a:solidFill>
              </a:rPr>
              <a:t>народу.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714356"/>
            <a:ext cx="3633807" cy="577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4356"/>
            <a:ext cx="8229600" cy="1143000"/>
          </a:xfrm>
        </p:spPr>
        <p:txBody>
          <a:bodyPr/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Пам’ятка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«</a:t>
            </a:r>
            <a:r>
              <a:rPr lang="ru-RU" sz="4000" b="1" dirty="0" err="1" smtClean="0">
                <a:solidFill>
                  <a:srgbClr val="FF0000"/>
                </a:solidFill>
              </a:rPr>
              <a:t>Складання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сенкана</a:t>
            </a:r>
            <a:r>
              <a:rPr lang="ru-RU" sz="4000" b="1" dirty="0" smtClean="0">
                <a:solidFill>
                  <a:srgbClr val="FF0000"/>
                </a:solidFill>
              </a:rPr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7758138" cy="4257692"/>
          </a:xfrm>
        </p:spPr>
        <p:txBody>
          <a:bodyPr/>
          <a:lstStyle/>
          <a:p>
            <a:pPr lvl="0"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1. </a:t>
            </a:r>
            <a:r>
              <a:rPr lang="ru-RU" sz="2400" b="1" dirty="0" err="1" smtClean="0">
                <a:solidFill>
                  <a:srgbClr val="FFC000"/>
                </a:solidFill>
              </a:rPr>
              <a:t>Сенкан</a:t>
            </a:r>
            <a:r>
              <a:rPr lang="ru-RU" sz="2400" b="1" dirty="0" smtClean="0">
                <a:solidFill>
                  <a:srgbClr val="FFC000"/>
                </a:solidFill>
              </a:rPr>
              <a:t> – </a:t>
            </a:r>
            <a:r>
              <a:rPr lang="ru-RU" sz="2400" b="1" dirty="0" err="1" smtClean="0">
                <a:solidFill>
                  <a:srgbClr val="FFC000"/>
                </a:solidFill>
              </a:rPr>
              <a:t>п</a:t>
            </a:r>
            <a:r>
              <a:rPr lang="ru-RU" sz="2400" b="1" dirty="0" smtClean="0">
                <a:solidFill>
                  <a:srgbClr val="FFC000"/>
                </a:solidFill>
              </a:rPr>
              <a:t> `</a:t>
            </a:r>
            <a:r>
              <a:rPr lang="ru-RU" sz="2400" b="1" dirty="0" err="1" smtClean="0">
                <a:solidFill>
                  <a:srgbClr val="FFC000"/>
                </a:solidFill>
              </a:rPr>
              <a:t>ятирядковий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неримований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вірш</a:t>
            </a:r>
            <a:r>
              <a:rPr lang="ru-RU" sz="2400" b="1" dirty="0" smtClean="0">
                <a:solidFill>
                  <a:srgbClr val="FFC000"/>
                </a:solidFill>
              </a:rPr>
              <a:t>. </a:t>
            </a:r>
          </a:p>
          <a:p>
            <a:pPr lvl="0"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2.  </a:t>
            </a:r>
            <a:r>
              <a:rPr lang="ru-RU" sz="2400" b="1" dirty="0" err="1" smtClean="0">
                <a:solidFill>
                  <a:srgbClr val="FFC000"/>
                </a:solidFill>
              </a:rPr>
              <a:t>Останній</a:t>
            </a:r>
            <a:r>
              <a:rPr lang="ru-RU" sz="2400" b="1" dirty="0" smtClean="0">
                <a:solidFill>
                  <a:srgbClr val="FFC000"/>
                </a:solidFill>
              </a:rPr>
              <a:t> рядок </a:t>
            </a:r>
            <a:r>
              <a:rPr lang="ru-RU" sz="2400" b="1" dirty="0" err="1" smtClean="0">
                <a:solidFill>
                  <a:srgbClr val="FFC000"/>
                </a:solidFill>
              </a:rPr>
              <a:t>може</a:t>
            </a:r>
            <a:r>
              <a:rPr lang="ru-RU" sz="2400" b="1" dirty="0" smtClean="0">
                <a:solidFill>
                  <a:srgbClr val="FFC000"/>
                </a:solidFill>
              </a:rPr>
              <a:t> бути </a:t>
            </a:r>
            <a:r>
              <a:rPr lang="ru-RU" sz="2400" b="1" dirty="0" err="1" smtClean="0">
                <a:solidFill>
                  <a:srgbClr val="FFC000"/>
                </a:solidFill>
              </a:rPr>
              <a:t>окремим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реченням</a:t>
            </a:r>
            <a:r>
              <a:rPr lang="ru-RU" sz="2400" b="1" dirty="0" smtClean="0">
                <a:solidFill>
                  <a:srgbClr val="FFC000"/>
                </a:solidFill>
              </a:rPr>
              <a:t>. </a:t>
            </a:r>
          </a:p>
          <a:p>
            <a:pPr lvl="0"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3.  </a:t>
            </a:r>
            <a:r>
              <a:rPr lang="ru-RU" sz="2400" b="1" dirty="0" err="1" smtClean="0">
                <a:solidFill>
                  <a:srgbClr val="FFC000"/>
                </a:solidFill>
              </a:rPr>
              <a:t>Сенкан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може</a:t>
            </a:r>
            <a:r>
              <a:rPr lang="ru-RU" sz="2400" b="1" dirty="0" smtClean="0">
                <a:solidFill>
                  <a:srgbClr val="FFC000"/>
                </a:solidFill>
              </a:rPr>
              <a:t> бути </a:t>
            </a:r>
            <a:r>
              <a:rPr lang="ru-RU" sz="2400" b="1" dirty="0" err="1" smtClean="0">
                <a:solidFill>
                  <a:srgbClr val="FFC000"/>
                </a:solidFill>
              </a:rPr>
              <a:t>присвячений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різним</a:t>
            </a:r>
            <a:r>
              <a:rPr lang="ru-RU" sz="2400" b="1" dirty="0" smtClean="0">
                <a:solidFill>
                  <a:srgbClr val="FFC000"/>
                </a:solidFill>
              </a:rPr>
              <a:t> темам.</a:t>
            </a:r>
          </a:p>
          <a:p>
            <a:pPr lvl="0"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4. 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Кількість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слів</a:t>
            </a:r>
            <a:r>
              <a:rPr lang="ru-RU" sz="2400" b="1" dirty="0" smtClean="0">
                <a:solidFill>
                  <a:srgbClr val="FFC000"/>
                </a:solidFill>
              </a:rPr>
              <a:t>: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C000"/>
                </a:solidFill>
              </a:rPr>
              <a:t>Один </a:t>
            </a:r>
            <a:r>
              <a:rPr lang="ru-RU" sz="2400" b="1" dirty="0" err="1" smtClean="0">
                <a:solidFill>
                  <a:srgbClr val="FFC000"/>
                </a:solidFill>
              </a:rPr>
              <a:t>іменник</a:t>
            </a:r>
            <a:r>
              <a:rPr lang="ru-RU" sz="2400" b="1" dirty="0" smtClean="0">
                <a:solidFill>
                  <a:srgbClr val="FFC000"/>
                </a:solidFill>
              </a:rPr>
              <a:t>,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C000"/>
                </a:solidFill>
              </a:rPr>
              <a:t>Два </a:t>
            </a:r>
            <a:r>
              <a:rPr lang="ru-RU" sz="2400" b="1" dirty="0" err="1" smtClean="0">
                <a:solidFill>
                  <a:srgbClr val="FFC000"/>
                </a:solidFill>
              </a:rPr>
              <a:t>прикметника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і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більше</a:t>
            </a:r>
            <a:r>
              <a:rPr lang="ru-RU" sz="2400" b="1" dirty="0" smtClean="0">
                <a:solidFill>
                  <a:srgbClr val="FFC000"/>
                </a:solidFill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Дієслово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чи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опис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дії</a:t>
            </a:r>
            <a:r>
              <a:rPr lang="ru-RU" sz="2400" b="1" dirty="0" smtClean="0">
                <a:solidFill>
                  <a:srgbClr val="FFC000"/>
                </a:solidFill>
              </a:rPr>
              <a:t> – 3 </a:t>
            </a:r>
            <a:r>
              <a:rPr lang="ru-RU" sz="2400" b="1" dirty="0" err="1" smtClean="0">
                <a:solidFill>
                  <a:srgbClr val="FFC000"/>
                </a:solidFill>
              </a:rPr>
              <a:t>і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більше</a:t>
            </a:r>
            <a:r>
              <a:rPr lang="ru-RU" sz="2400" b="1" dirty="0" smtClean="0">
                <a:solidFill>
                  <a:srgbClr val="FFC000"/>
                </a:solidFill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C000"/>
                </a:solidFill>
              </a:rPr>
              <a:t>Фраза, яка </a:t>
            </a:r>
            <a:r>
              <a:rPr lang="ru-RU" sz="2400" b="1" dirty="0" err="1" smtClean="0">
                <a:solidFill>
                  <a:srgbClr val="FFC000"/>
                </a:solidFill>
              </a:rPr>
              <a:t>передає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особисте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ставлення</a:t>
            </a:r>
            <a:r>
              <a:rPr lang="ru-RU" sz="2400" b="1" dirty="0" smtClean="0">
                <a:solidFill>
                  <a:srgbClr val="FFC000"/>
                </a:solidFill>
              </a:rPr>
              <a:t>,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FFC000"/>
                </a:solidFill>
              </a:rPr>
              <a:t>Іменник</a:t>
            </a:r>
            <a:r>
              <a:rPr lang="ru-RU" sz="2400" b="1" dirty="0" smtClean="0">
                <a:solidFill>
                  <a:srgbClr val="FFC000"/>
                </a:solidFill>
              </a:rPr>
              <a:t> одного ряду </a:t>
            </a:r>
            <a:r>
              <a:rPr lang="ru-RU" sz="2400" b="1" dirty="0" err="1" smtClean="0">
                <a:solidFill>
                  <a:srgbClr val="FFC000"/>
                </a:solidFill>
              </a:rPr>
              <a:t>або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ціле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речення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Зразок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сенкана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Тарас </a:t>
            </a:r>
            <a:r>
              <a:rPr lang="ru-RU" b="1" dirty="0" err="1" smtClean="0">
                <a:solidFill>
                  <a:srgbClr val="FF0000"/>
                </a:solidFill>
              </a:rPr>
              <a:t>Бульба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000240"/>
            <a:ext cx="7115196" cy="3114684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Тарас – 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мужній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добрий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самовідданий</a:t>
            </a:r>
            <a:r>
              <a:rPr lang="ru-RU" b="1" dirty="0" smtClean="0">
                <a:solidFill>
                  <a:srgbClr val="FFFF00"/>
                </a:solidFill>
              </a:rPr>
              <a:t>; 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рятує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допомагає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розуміє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захищає</a:t>
            </a:r>
            <a:r>
              <a:rPr lang="ru-RU" b="1" dirty="0" smtClean="0">
                <a:solidFill>
                  <a:srgbClr val="FFFF00"/>
                </a:solidFill>
              </a:rPr>
              <a:t>.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Я </a:t>
            </a:r>
            <a:r>
              <a:rPr lang="ru-RU" b="1" dirty="0" err="1" smtClean="0">
                <a:solidFill>
                  <a:srgbClr val="FFFF00"/>
                </a:solidFill>
              </a:rPr>
              <a:t>заздрю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твоєму</a:t>
            </a:r>
            <a:r>
              <a:rPr lang="ru-RU" b="1" dirty="0" smtClean="0">
                <a:solidFill>
                  <a:srgbClr val="FFFF00"/>
                </a:solidFill>
              </a:rPr>
              <a:t> великому </a:t>
            </a:r>
            <a:r>
              <a:rPr lang="ru-RU" b="1" dirty="0" err="1" smtClean="0">
                <a:solidFill>
                  <a:srgbClr val="FFFF00"/>
                </a:solidFill>
              </a:rPr>
              <a:t>серцю</a:t>
            </a:r>
            <a:r>
              <a:rPr lang="ru-RU" b="1" dirty="0" smtClean="0">
                <a:solidFill>
                  <a:srgbClr val="FFFF00"/>
                </a:solidFill>
              </a:rPr>
              <a:t>! 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Ти</a:t>
            </a:r>
            <a:r>
              <a:rPr lang="ru-RU" b="1" dirty="0" smtClean="0">
                <a:solidFill>
                  <a:srgbClr val="FFFF00"/>
                </a:solidFill>
              </a:rPr>
              <a:t> – </a:t>
            </a:r>
            <a:r>
              <a:rPr lang="ru-RU" b="1" dirty="0" err="1" smtClean="0">
                <a:solidFill>
                  <a:srgbClr val="FFFF00"/>
                </a:solidFill>
              </a:rPr>
              <a:t>справжня</a:t>
            </a:r>
            <a:r>
              <a:rPr lang="ru-RU" b="1" dirty="0" smtClean="0">
                <a:solidFill>
                  <a:srgbClr val="FFFF00"/>
                </a:solidFill>
              </a:rPr>
              <a:t> Людина!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4357718" cy="5929354"/>
          </a:xfrm>
        </p:spPr>
        <p:txBody>
          <a:bodyPr/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</a:rPr>
              <a:t>Микола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Васильович</a:t>
            </a:r>
            <a:r>
              <a:rPr lang="ru-RU" sz="2800" b="1" dirty="0" smtClean="0">
                <a:solidFill>
                  <a:srgbClr val="FFFF00"/>
                </a:solidFill>
              </a:rPr>
              <a:t> Гоголь </a:t>
            </a:r>
            <a:r>
              <a:rPr lang="ru-RU" sz="2800" b="1" dirty="0" err="1" smtClean="0">
                <a:solidFill>
                  <a:srgbClr val="FFFF00"/>
                </a:solidFill>
              </a:rPr>
              <a:t>багато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займався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вивченням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історії</a:t>
            </a:r>
            <a:r>
              <a:rPr lang="ru-RU" sz="2800" b="1" dirty="0" smtClean="0">
                <a:solidFill>
                  <a:srgbClr val="FFFF00"/>
                </a:solidFill>
              </a:rPr>
              <a:t>. Особливо </a:t>
            </a:r>
            <a:r>
              <a:rPr lang="ru-RU" sz="2800" b="1" dirty="0" err="1" smtClean="0">
                <a:solidFill>
                  <a:srgbClr val="FFFF00"/>
                </a:solidFill>
              </a:rPr>
              <a:t>велику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увагу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письменника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звернула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Запорізька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Січ</a:t>
            </a:r>
            <a:r>
              <a:rPr lang="ru-RU" sz="2800" b="1" dirty="0" smtClean="0">
                <a:solidFill>
                  <a:srgbClr val="FFFF00"/>
                </a:solidFill>
              </a:rPr>
              <a:t> - перше в </a:t>
            </a:r>
            <a:r>
              <a:rPr lang="ru-RU" sz="2800" b="1" dirty="0" err="1" smtClean="0">
                <a:solidFill>
                  <a:srgbClr val="FFFF00"/>
                </a:solidFill>
              </a:rPr>
              <a:t>Європі</a:t>
            </a:r>
            <a:r>
              <a:rPr lang="ru-RU" sz="2800" b="1" dirty="0" smtClean="0">
                <a:solidFill>
                  <a:srgbClr val="FFFF00"/>
                </a:solidFill>
              </a:rPr>
              <a:t> демократична “держава”. </a:t>
            </a:r>
            <a:r>
              <a:rPr lang="ru-RU" sz="2800" b="1" dirty="0" err="1" smtClean="0">
                <a:solidFill>
                  <a:srgbClr val="FFFF00"/>
                </a:solidFill>
              </a:rPr>
              <a:t>Зображенню</a:t>
            </a:r>
            <a:r>
              <a:rPr lang="ru-RU" sz="2800" b="1" dirty="0" smtClean="0">
                <a:solidFill>
                  <a:srgbClr val="FFFF00"/>
                </a:solidFill>
              </a:rPr>
              <a:t> складного </a:t>
            </a:r>
            <a:r>
              <a:rPr lang="ru-RU" sz="2800" b="1" dirty="0" err="1" smtClean="0">
                <a:solidFill>
                  <a:srgbClr val="FFFF00"/>
                </a:solidFill>
              </a:rPr>
              <a:t>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суперечливого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періоду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української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історії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присвячена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повість</a:t>
            </a:r>
            <a:r>
              <a:rPr lang="ru-RU" sz="2800" b="1" dirty="0" smtClean="0">
                <a:solidFill>
                  <a:srgbClr val="FFFF00"/>
                </a:solidFill>
              </a:rPr>
              <a:t> Гоголя “Тарас </a:t>
            </a:r>
            <a:r>
              <a:rPr lang="ru-RU" sz="2800" b="1" dirty="0" err="1" smtClean="0">
                <a:solidFill>
                  <a:srgbClr val="FFFF00"/>
                </a:solidFill>
              </a:rPr>
              <a:t>Бульба</a:t>
            </a:r>
            <a:r>
              <a:rPr lang="ru-RU" sz="2800" b="1" dirty="0" smtClean="0">
                <a:solidFill>
                  <a:srgbClr val="FFFF00"/>
                </a:solidFill>
              </a:rPr>
              <a:t>”. 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6024" y="571480"/>
            <a:ext cx="373890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/>
          <a:lstStyle/>
          <a:p>
            <a:pPr algn="ctr"/>
            <a:r>
              <a:rPr lang="ru-RU" sz="2400" b="1" dirty="0" err="1" smtClean="0">
                <a:solidFill>
                  <a:srgbClr val="FFFF00"/>
                </a:solidFill>
              </a:rPr>
              <a:t>Запорізька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Січ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дивовижний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суспільний</a:t>
            </a:r>
            <a:r>
              <a:rPr lang="ru-RU" sz="2400" b="1" dirty="0" smtClean="0">
                <a:solidFill>
                  <a:srgbClr val="FFFF00"/>
                </a:solidFill>
              </a:rPr>
              <a:t> лад, </a:t>
            </a:r>
            <a:r>
              <a:rPr lang="ru-RU" sz="2400" b="1" dirty="0" err="1" smtClean="0">
                <a:solidFill>
                  <a:srgbClr val="FFFF00"/>
                </a:solidFill>
              </a:rPr>
              <a:t>відомий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світовій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науці</a:t>
            </a:r>
            <a:r>
              <a:rPr lang="ru-RU" sz="2400" b="1" dirty="0" smtClean="0">
                <a:solidFill>
                  <a:srgbClr val="FFFF00"/>
                </a:solidFill>
              </a:rPr>
              <a:t> як </a:t>
            </a:r>
            <a:r>
              <a:rPr lang="ru-RU" sz="2400" b="1" dirty="0" err="1" smtClean="0">
                <a:solidFill>
                  <a:srgbClr val="FFFF00"/>
                </a:solidFill>
              </a:rPr>
              <a:t>козацька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християнська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республіка</a:t>
            </a:r>
            <a:r>
              <a:rPr lang="ru-RU" sz="2400" b="1" dirty="0" smtClean="0">
                <a:solidFill>
                  <a:srgbClr val="FFFF00"/>
                </a:solidFill>
              </a:rPr>
              <a:t>, а </a:t>
            </a:r>
            <a:r>
              <a:rPr lang="ru-RU" sz="2400" b="1" dirty="0" err="1" smtClean="0">
                <a:solidFill>
                  <a:srgbClr val="FFFF00"/>
                </a:solidFill>
              </a:rPr>
              <a:t>запорозькі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козаки</a:t>
            </a:r>
            <a:r>
              <a:rPr lang="ru-RU" sz="2400" b="1" dirty="0" smtClean="0">
                <a:solidFill>
                  <a:srgbClr val="FFFF00"/>
                </a:solidFill>
              </a:rPr>
              <a:t> — </a:t>
            </a:r>
            <a:r>
              <a:rPr lang="ru-RU" sz="2400" b="1" dirty="0" err="1" smtClean="0">
                <a:solidFill>
                  <a:srgbClr val="FFFF00"/>
                </a:solidFill>
              </a:rPr>
              <a:t>бойова</a:t>
            </a:r>
            <a:r>
              <a:rPr lang="ru-RU" sz="2400" b="1" dirty="0" smtClean="0">
                <a:solidFill>
                  <a:srgbClr val="FFFF00"/>
                </a:solidFill>
              </a:rPr>
              <a:t> сила, сформована на </a:t>
            </a:r>
            <a:r>
              <a:rPr lang="ru-RU" sz="2400" b="1" dirty="0" err="1" smtClean="0">
                <a:solidFill>
                  <a:srgbClr val="FFFF00"/>
                </a:solidFill>
              </a:rPr>
              <a:t>демократичних</a:t>
            </a:r>
            <a:r>
              <a:rPr lang="ru-RU" sz="2400" b="1" dirty="0" smtClean="0">
                <a:solidFill>
                  <a:srgbClr val="FFFF00"/>
                </a:solidFill>
              </a:rPr>
              <a:t> засадах самим народом. </a:t>
            </a:r>
            <a:r>
              <a:rPr lang="ru-RU" sz="2400" b="1" dirty="0" err="1" smtClean="0">
                <a:solidFill>
                  <a:srgbClr val="FFFF00"/>
                </a:solidFill>
              </a:rPr>
              <a:t>Січ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була</a:t>
            </a:r>
            <a:r>
              <a:rPr lang="ru-RU" sz="2400" b="1" dirty="0" smtClean="0">
                <a:solidFill>
                  <a:srgbClr val="FFFF00"/>
                </a:solidFill>
              </a:rPr>
              <a:t> у </a:t>
            </a:r>
            <a:r>
              <a:rPr lang="ru-RU" sz="2400" b="1" dirty="0" err="1" smtClean="0">
                <a:solidFill>
                  <a:srgbClr val="FFFF00"/>
                </a:solidFill>
              </a:rPr>
              <a:t>всіх</a:t>
            </a:r>
            <a:r>
              <a:rPr lang="ru-RU" sz="2400" b="1" dirty="0" smtClean="0">
                <a:solidFill>
                  <a:srgbClr val="FFFF00"/>
                </a:solidFill>
              </a:rPr>
              <a:t> на </a:t>
            </a:r>
            <a:r>
              <a:rPr lang="ru-RU" sz="2400" b="1" dirty="0" err="1" smtClean="0">
                <a:solidFill>
                  <a:srgbClr val="FFFF00"/>
                </a:solidFill>
              </a:rPr>
              <a:t>вустах</a:t>
            </a:r>
            <a:r>
              <a:rPr lang="ru-RU" sz="2400" b="1" dirty="0" smtClean="0">
                <a:solidFill>
                  <a:srgbClr val="FFFF00"/>
                </a:solidFill>
              </a:rPr>
              <a:t>, про </a:t>
            </a:r>
            <a:r>
              <a:rPr lang="ru-RU" sz="2400" b="1" dirty="0" err="1" smtClean="0">
                <a:solidFill>
                  <a:srgbClr val="FFFF00"/>
                </a:solidFill>
              </a:rPr>
              <a:t>неї</a:t>
            </a:r>
            <a:r>
              <a:rPr lang="ru-RU" sz="2400" b="1" dirty="0" smtClean="0">
                <a:solidFill>
                  <a:srgbClr val="FFFF00"/>
                </a:solidFill>
              </a:rPr>
              <a:t> говорили як про </a:t>
            </a:r>
            <a:r>
              <a:rPr lang="ru-RU" sz="2400" b="1" dirty="0" err="1" smtClean="0">
                <a:solidFill>
                  <a:srgbClr val="FFFF00"/>
                </a:solidFill>
              </a:rPr>
              <a:t>якесь</a:t>
            </a:r>
            <a:r>
              <a:rPr lang="ru-RU" sz="2400" b="1" dirty="0" smtClean="0">
                <a:solidFill>
                  <a:srgbClr val="FFFF00"/>
                </a:solidFill>
              </a:rPr>
              <a:t> царство </a:t>
            </a:r>
            <a:r>
              <a:rPr lang="ru-RU" sz="2400" b="1" dirty="0" err="1" smtClean="0">
                <a:solidFill>
                  <a:srgbClr val="FFFF00"/>
                </a:solidFill>
              </a:rPr>
              <a:t>волі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і</a:t>
            </a:r>
            <a:r>
              <a:rPr lang="ru-RU" sz="2400" b="1" dirty="0" smtClean="0">
                <a:solidFill>
                  <a:srgbClr val="FFFF00"/>
                </a:solidFill>
              </a:rPr>
              <a:t> права, про </a:t>
            </a:r>
            <a:r>
              <a:rPr lang="ru-RU" sz="2400" b="1" dirty="0" err="1" smtClean="0">
                <a:solidFill>
                  <a:srgbClr val="FFFF00"/>
                </a:solidFill>
              </a:rPr>
              <a:t>неї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співали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кобзарі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складали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пісні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й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легенди</a:t>
            </a:r>
            <a:r>
              <a:rPr lang="ru-RU" sz="2400" b="1" dirty="0" smtClean="0">
                <a:solidFill>
                  <a:srgbClr val="FFFF00"/>
                </a:solidFill>
              </a:rPr>
              <a:t>. </a:t>
            </a:r>
            <a:r>
              <a:rPr lang="ru-RU" sz="2400" b="1" dirty="0" err="1" smtClean="0">
                <a:solidFill>
                  <a:srgbClr val="FFFF00"/>
                </a:solidFill>
              </a:rPr>
              <a:t>Це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був</a:t>
            </a:r>
            <a:r>
              <a:rPr lang="ru-RU" sz="2400" b="1" dirty="0" smtClean="0">
                <a:solidFill>
                  <a:srgbClr val="FFFF00"/>
                </a:solidFill>
              </a:rPr>
              <a:t> оплот </a:t>
            </a:r>
            <a:r>
              <a:rPr lang="ru-RU" sz="2400" b="1" dirty="0" err="1" smtClean="0">
                <a:solidFill>
                  <a:srgbClr val="FFFF00"/>
                </a:solidFill>
              </a:rPr>
              <a:t>козацтва</a:t>
            </a:r>
            <a:r>
              <a:rPr lang="ru-RU" sz="2400" b="1" dirty="0" smtClean="0">
                <a:solidFill>
                  <a:srgbClr val="FFFF00"/>
                </a:solidFill>
              </a:rPr>
              <a:t> в </a:t>
            </a:r>
            <a:r>
              <a:rPr lang="ru-RU" sz="2400" b="1" dirty="0" err="1" smtClean="0">
                <a:solidFill>
                  <a:srgbClr val="FFFF00"/>
                </a:solidFill>
              </a:rPr>
              <a:t>Україні</a:t>
            </a:r>
            <a:r>
              <a:rPr lang="ru-RU" sz="2400" b="1" dirty="0" smtClean="0">
                <a:solidFill>
                  <a:srgbClr val="FFFF00"/>
                </a:solidFill>
              </a:rPr>
              <a:t>. </a:t>
            </a:r>
            <a:r>
              <a:rPr lang="ru-RU" sz="2400" b="1" dirty="0" err="1" smtClean="0">
                <a:solidFill>
                  <a:srgbClr val="FFFF00"/>
                </a:solidFill>
              </a:rPr>
              <a:t>Сюди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з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усієї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України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тікали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старі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й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молоді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козаки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шукаючи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притулку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від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ганьби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загоюючи</a:t>
            </a:r>
            <a:r>
              <a:rPr lang="ru-RU" sz="2400" b="1" dirty="0" smtClean="0">
                <a:solidFill>
                  <a:srgbClr val="FFFF00"/>
                </a:solidFill>
              </a:rPr>
              <a:t> рани. З самого початку </a:t>
            </a:r>
            <a:r>
              <a:rPr lang="ru-RU" sz="2400" b="1" dirty="0" err="1" smtClean="0">
                <a:solidFill>
                  <a:srgbClr val="FFFF00"/>
                </a:solidFill>
              </a:rPr>
              <a:t>свого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існування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Запорозька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Січ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була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осередком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волелюбності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звідси</a:t>
            </a:r>
            <a:r>
              <a:rPr lang="ru-RU" sz="2400" b="1" dirty="0" smtClean="0">
                <a:solidFill>
                  <a:srgbClr val="FFFF00"/>
                </a:solidFill>
              </a:rPr>
              <a:t>, по </a:t>
            </a:r>
            <a:r>
              <a:rPr lang="ru-RU" sz="2400" b="1" dirty="0" err="1" smtClean="0">
                <a:solidFill>
                  <a:srgbClr val="FFFF00"/>
                </a:solidFill>
              </a:rPr>
              <a:t>суті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починалися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всі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виступи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проти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поневолювачів</a:t>
            </a:r>
            <a:r>
              <a:rPr lang="ru-RU" sz="2400" b="1" dirty="0" smtClean="0">
                <a:solidFill>
                  <a:srgbClr val="FFFF00"/>
                </a:solidFill>
              </a:rPr>
              <a:t>. «</a:t>
            </a:r>
            <a:r>
              <a:rPr lang="ru-RU" sz="2400" b="1" dirty="0" err="1" smtClean="0">
                <a:solidFill>
                  <a:srgbClr val="FFFF00"/>
                </a:solidFill>
              </a:rPr>
              <a:t>Запорозька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Січ</a:t>
            </a:r>
            <a:r>
              <a:rPr lang="ru-RU" sz="2400" b="1" dirty="0" smtClean="0">
                <a:solidFill>
                  <a:srgbClr val="FFFF00"/>
                </a:solidFill>
              </a:rPr>
              <a:t> — то </a:t>
            </a:r>
            <a:r>
              <a:rPr lang="ru-RU" sz="2400" b="1" dirty="0" err="1" smtClean="0">
                <a:solidFill>
                  <a:srgbClr val="FFFF00"/>
                </a:solidFill>
              </a:rPr>
              <a:t>гніздо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звідки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вилітають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усі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ті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горді</a:t>
            </a:r>
            <a:r>
              <a:rPr lang="ru-RU" sz="2400" b="1" dirty="0" smtClean="0">
                <a:solidFill>
                  <a:srgbClr val="FFFF00"/>
                </a:solidFill>
              </a:rPr>
              <a:t> та </a:t>
            </a:r>
            <a:r>
              <a:rPr lang="ru-RU" sz="2400" b="1" dirty="0" err="1" smtClean="0">
                <a:solidFill>
                  <a:srgbClr val="FFFF00"/>
                </a:solidFill>
              </a:rPr>
              <a:t>міцні</a:t>
            </a:r>
            <a:r>
              <a:rPr lang="ru-RU" sz="2400" b="1" dirty="0" smtClean="0">
                <a:solidFill>
                  <a:srgbClr val="FFFF00"/>
                </a:solidFill>
              </a:rPr>
              <a:t>, як </a:t>
            </a:r>
            <a:r>
              <a:rPr lang="ru-RU" sz="2400" b="1" dirty="0" err="1" smtClean="0">
                <a:solidFill>
                  <a:srgbClr val="FFFF00"/>
                </a:solidFill>
              </a:rPr>
              <a:t>леви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звідки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розливається</a:t>
            </a:r>
            <a:r>
              <a:rPr lang="ru-RU" sz="2400" b="1" dirty="0" smtClean="0">
                <a:solidFill>
                  <a:srgbClr val="FFFF00"/>
                </a:solidFill>
              </a:rPr>
              <a:t> воля </a:t>
            </a:r>
            <a:r>
              <a:rPr lang="ru-RU" sz="2400" b="1" dirty="0" err="1" smtClean="0">
                <a:solidFill>
                  <a:srgbClr val="FFFF00"/>
                </a:solidFill>
              </a:rPr>
              <a:t>й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козацтво</a:t>
            </a:r>
            <a:r>
              <a:rPr lang="ru-RU" sz="2400" b="1" dirty="0" smtClean="0">
                <a:solidFill>
                  <a:srgbClr val="FFFF00"/>
                </a:solidFill>
              </a:rPr>
              <a:t> на всю </a:t>
            </a:r>
            <a:r>
              <a:rPr lang="ru-RU" sz="2400" b="1" dirty="0" err="1" smtClean="0">
                <a:solidFill>
                  <a:srgbClr val="FFFF00"/>
                </a:solidFill>
              </a:rPr>
              <a:t>Україну</a:t>
            </a:r>
            <a:r>
              <a:rPr lang="ru-RU" sz="2400" b="1" dirty="0" smtClean="0">
                <a:solidFill>
                  <a:srgbClr val="FFFF00"/>
                </a:solidFill>
              </a:rPr>
              <a:t>».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58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4500594" cy="592935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КОЗАК –</a:t>
            </a:r>
            <a:r>
              <a:rPr lang="ru-RU" sz="2800" b="1" dirty="0" err="1" smtClean="0">
                <a:solidFill>
                  <a:srgbClr val="FFFF00"/>
                </a:solidFill>
              </a:rPr>
              <a:t>вільна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людина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прикордонник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охоронець</a:t>
            </a: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ПАТРІОТ- </a:t>
            </a:r>
            <a:r>
              <a:rPr lang="ru-RU" sz="2800" b="1" dirty="0" err="1" smtClean="0">
                <a:solidFill>
                  <a:srgbClr val="FFFF00"/>
                </a:solidFill>
              </a:rPr>
              <a:t>людина</a:t>
            </a:r>
            <a:r>
              <a:rPr lang="ru-RU" sz="2800" b="1" dirty="0" smtClean="0">
                <a:solidFill>
                  <a:srgbClr val="FFFF00"/>
                </a:solidFill>
              </a:rPr>
              <a:t>, яка </a:t>
            </a:r>
            <a:r>
              <a:rPr lang="ru-RU" sz="2800" b="1" dirty="0" err="1" smtClean="0">
                <a:solidFill>
                  <a:srgbClr val="FFFF00"/>
                </a:solidFill>
              </a:rPr>
              <a:t>віддано</a:t>
            </a:r>
            <a:r>
              <a:rPr lang="ru-RU" sz="2800" b="1" dirty="0" smtClean="0">
                <a:solidFill>
                  <a:srgbClr val="FFFF00"/>
                </a:solidFill>
              </a:rPr>
              <a:t> любить свою </a:t>
            </a:r>
            <a:r>
              <a:rPr lang="ru-RU" sz="2800" b="1" dirty="0" err="1" smtClean="0">
                <a:solidFill>
                  <a:srgbClr val="FFFF00"/>
                </a:solidFill>
              </a:rPr>
              <a:t>батьківщину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Слова </a:t>
            </a:r>
            <a:r>
              <a:rPr lang="ru-RU" sz="2800" b="1" dirty="0" err="1" smtClean="0">
                <a:solidFill>
                  <a:srgbClr val="FFFF00"/>
                </a:solidFill>
              </a:rPr>
              <a:t>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поняття</a:t>
            </a:r>
            <a:r>
              <a:rPr lang="ru-RU" sz="2800" b="1" dirty="0" smtClean="0">
                <a:solidFill>
                  <a:srgbClr val="FFFF00"/>
                </a:solidFill>
              </a:rPr>
              <a:t> :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err="1" smtClean="0">
                <a:solidFill>
                  <a:srgbClr val="FFFF00"/>
                </a:solidFill>
              </a:rPr>
              <a:t>бродники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Дике</a:t>
            </a:r>
            <a:r>
              <a:rPr lang="ru-RU" sz="2800" b="1" dirty="0" smtClean="0">
                <a:solidFill>
                  <a:srgbClr val="FFFF00"/>
                </a:solidFill>
              </a:rPr>
              <a:t> поле, </a:t>
            </a:r>
            <a:r>
              <a:rPr lang="ru-RU" sz="2800" b="1" dirty="0" err="1" smtClean="0">
                <a:solidFill>
                  <a:srgbClr val="FFFF00"/>
                </a:solidFill>
              </a:rPr>
              <a:t>Запоріжжя</a:t>
            </a:r>
            <a:r>
              <a:rPr lang="ru-RU" sz="2800" b="1" dirty="0" smtClean="0">
                <a:solidFill>
                  <a:srgbClr val="FFFF00"/>
                </a:solidFill>
              </a:rPr>
              <a:t>, уходи, </a:t>
            </a:r>
            <a:r>
              <a:rPr lang="ru-RU" sz="2800" b="1" dirty="0" err="1" smtClean="0">
                <a:solidFill>
                  <a:srgbClr val="FFFF00"/>
                </a:solidFill>
              </a:rPr>
              <a:t>отаман</a:t>
            </a:r>
            <a:r>
              <a:rPr lang="ru-RU" sz="2800" b="1" dirty="0" smtClean="0">
                <a:solidFill>
                  <a:srgbClr val="FFFF00"/>
                </a:solidFill>
              </a:rPr>
              <a:t>, ватаги, </a:t>
            </a:r>
            <a:r>
              <a:rPr lang="ru-RU" sz="2800" b="1" dirty="0" err="1" smtClean="0">
                <a:solidFill>
                  <a:srgbClr val="FFFF00"/>
                </a:solidFill>
              </a:rPr>
              <a:t>січі</a:t>
            </a:r>
            <a:r>
              <a:rPr lang="ru-RU" sz="2800" b="1" dirty="0" smtClean="0">
                <a:solidFill>
                  <a:srgbClr val="FFFF00"/>
                </a:solidFill>
              </a:rPr>
              <a:t>, лук, </a:t>
            </a:r>
            <a:r>
              <a:rPr lang="ru-RU" sz="2800" b="1" dirty="0" err="1" smtClean="0">
                <a:solidFill>
                  <a:srgbClr val="FFFF00"/>
                </a:solidFill>
              </a:rPr>
              <a:t>спис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шабля</a:t>
            </a:r>
            <a:r>
              <a:rPr lang="ru-RU" sz="2800" b="1" dirty="0" smtClean="0">
                <a:solidFill>
                  <a:srgbClr val="FFFF00"/>
                </a:solidFill>
              </a:rPr>
              <a:t> «</a:t>
            </a:r>
            <a:r>
              <a:rPr lang="ru-RU" sz="2800" b="1" dirty="0" err="1" smtClean="0">
                <a:solidFill>
                  <a:srgbClr val="FFFF00"/>
                </a:solidFill>
              </a:rPr>
              <a:t>ординка</a:t>
            </a:r>
            <a:r>
              <a:rPr lang="ru-RU" sz="2800" b="1" dirty="0" smtClean="0">
                <a:solidFill>
                  <a:srgbClr val="FFFF00"/>
                </a:solidFill>
              </a:rPr>
              <a:t>», </a:t>
            </a:r>
            <a:r>
              <a:rPr lang="ru-RU" sz="2800" b="1" dirty="0" err="1" smtClean="0">
                <a:solidFill>
                  <a:srgbClr val="FFFF00"/>
                </a:solidFill>
              </a:rPr>
              <a:t>рушниця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бойова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сокира</a:t>
            </a:r>
            <a:r>
              <a:rPr lang="ru-RU" sz="2800" b="1" dirty="0" smtClean="0">
                <a:solidFill>
                  <a:srgbClr val="FFFF00"/>
                </a:solidFill>
              </a:rPr>
              <a:t>, булава, пернач, </a:t>
            </a:r>
            <a:r>
              <a:rPr lang="ru-RU" sz="2800" b="1" dirty="0" err="1" smtClean="0">
                <a:solidFill>
                  <a:srgbClr val="FFFF00"/>
                </a:solidFill>
              </a:rPr>
              <a:t>шанці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каптан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шаровари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428736"/>
            <a:ext cx="334952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Крилаті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вислови</a:t>
            </a:r>
            <a:r>
              <a:rPr lang="ru-RU" b="1" dirty="0" smtClean="0">
                <a:solidFill>
                  <a:srgbClr val="FF0000"/>
                </a:solidFill>
              </a:rPr>
              <a:t> про </a:t>
            </a:r>
            <a:r>
              <a:rPr lang="ru-RU" b="1" dirty="0" err="1" smtClean="0">
                <a:solidFill>
                  <a:srgbClr val="FF0000"/>
                </a:solidFill>
              </a:rPr>
              <a:t>козаків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4572032" cy="490063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"Без </a:t>
            </a:r>
            <a:r>
              <a:rPr lang="ru-RU" sz="2800" b="1" dirty="0" err="1" smtClean="0">
                <a:solidFill>
                  <a:srgbClr val="FFFF00"/>
                </a:solidFill>
              </a:rPr>
              <a:t>гетьмана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військо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гине</a:t>
            </a:r>
            <a:r>
              <a:rPr lang="ru-RU" sz="2800" b="1" dirty="0" smtClean="0">
                <a:solidFill>
                  <a:srgbClr val="FFFF00"/>
                </a:solidFill>
              </a:rPr>
              <a:t>", "</a:t>
            </a:r>
            <a:r>
              <a:rPr lang="ru-RU" sz="2800" b="1" dirty="0" err="1" smtClean="0">
                <a:solidFill>
                  <a:srgbClr val="FFFF00"/>
                </a:solidFill>
              </a:rPr>
              <a:t>Козак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бідою</a:t>
            </a:r>
            <a:r>
              <a:rPr lang="ru-RU" sz="2800" b="1" dirty="0" smtClean="0">
                <a:solidFill>
                  <a:srgbClr val="FFFF00"/>
                </a:solidFill>
              </a:rPr>
              <a:t>, як </a:t>
            </a:r>
            <a:r>
              <a:rPr lang="ru-RU" sz="2800" b="1" dirty="0" err="1" smtClean="0">
                <a:solidFill>
                  <a:srgbClr val="FFFF00"/>
                </a:solidFill>
              </a:rPr>
              <a:t>риба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</a:t>
            </a:r>
            <a:r>
              <a:rPr lang="ru-RU" sz="2800" b="1" dirty="0" smtClean="0">
                <a:solidFill>
                  <a:srgbClr val="FFFF00"/>
                </a:solidFill>
              </a:rPr>
              <a:t> водою", "</a:t>
            </a:r>
            <a:r>
              <a:rPr lang="ru-RU" sz="2800" b="1" dirty="0" err="1" smtClean="0">
                <a:solidFill>
                  <a:srgbClr val="FFFF00"/>
                </a:solidFill>
              </a:rPr>
              <a:t>Козак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із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пригоршні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нап'ється</a:t>
            </a:r>
            <a:r>
              <a:rPr lang="ru-RU" sz="2800" b="1" dirty="0" smtClean="0">
                <a:solidFill>
                  <a:srgbClr val="FFFF00"/>
                </a:solidFill>
              </a:rPr>
              <a:t>, а </a:t>
            </a:r>
            <a:r>
              <a:rPr lang="ru-RU" sz="2800" b="1" dirty="0" err="1" smtClean="0">
                <a:solidFill>
                  <a:srgbClr val="FFFF00"/>
                </a:solidFill>
              </a:rPr>
              <a:t>з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долоні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пообідає</a:t>
            </a:r>
            <a:r>
              <a:rPr lang="ru-RU" sz="2800" b="1" dirty="0" smtClean="0">
                <a:solidFill>
                  <a:srgbClr val="FFFF00"/>
                </a:solidFill>
              </a:rPr>
              <a:t>", "</a:t>
            </a:r>
            <a:r>
              <a:rPr lang="ru-RU" sz="2800" b="1" dirty="0" err="1" smtClean="0">
                <a:solidFill>
                  <a:srgbClr val="FFFF00"/>
                </a:solidFill>
              </a:rPr>
              <a:t>Козацькому</a:t>
            </a:r>
            <a:r>
              <a:rPr lang="ru-RU" sz="2800" b="1" dirty="0" smtClean="0">
                <a:solidFill>
                  <a:srgbClr val="FFFF00"/>
                </a:solidFill>
              </a:rPr>
              <a:t> роду нема переводу", "Терпи, </a:t>
            </a:r>
            <a:r>
              <a:rPr lang="ru-RU" sz="2800" b="1" dirty="0" err="1" smtClean="0">
                <a:solidFill>
                  <a:srgbClr val="FFFF00"/>
                </a:solidFill>
              </a:rPr>
              <a:t>козаче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отаманом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будеш</a:t>
            </a:r>
            <a:r>
              <a:rPr lang="ru-RU" sz="2800" b="1" dirty="0" smtClean="0">
                <a:solidFill>
                  <a:srgbClr val="FFFF00"/>
                </a:solidFill>
              </a:rPr>
              <a:t>", "Не той </a:t>
            </a:r>
            <a:r>
              <a:rPr lang="ru-RU" sz="2800" b="1" dirty="0" err="1" smtClean="0">
                <a:solidFill>
                  <a:srgbClr val="FFFF00"/>
                </a:solidFill>
              </a:rPr>
              <a:t>козак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що</a:t>
            </a:r>
            <a:r>
              <a:rPr lang="ru-RU" sz="2800" b="1" dirty="0" smtClean="0">
                <a:solidFill>
                  <a:srgbClr val="FFFF00"/>
                </a:solidFill>
              </a:rPr>
              <a:t> за водою </a:t>
            </a:r>
            <a:r>
              <a:rPr lang="ru-RU" sz="2800" b="1" dirty="0" err="1" smtClean="0">
                <a:solidFill>
                  <a:srgbClr val="FFFF00"/>
                </a:solidFill>
              </a:rPr>
              <a:t>пливе</a:t>
            </a:r>
            <a:r>
              <a:rPr lang="ru-RU" sz="2800" b="1" dirty="0" smtClean="0">
                <a:solidFill>
                  <a:srgbClr val="FFFF00"/>
                </a:solidFill>
              </a:rPr>
              <a:t>, а той, </a:t>
            </a:r>
            <a:r>
              <a:rPr lang="ru-RU" sz="2800" b="1" dirty="0" err="1" smtClean="0">
                <a:solidFill>
                  <a:srgbClr val="FFFF00"/>
                </a:solidFill>
              </a:rPr>
              <a:t>що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проти</a:t>
            </a:r>
            <a:r>
              <a:rPr lang="ru-RU" sz="2800" b="1" dirty="0" smtClean="0">
                <a:solidFill>
                  <a:srgbClr val="FFFF00"/>
                </a:solidFill>
              </a:rPr>
              <a:t> води", "</a:t>
            </a:r>
            <a:r>
              <a:rPr lang="ru-RU" sz="2800" b="1" dirty="0" err="1" smtClean="0">
                <a:solidFill>
                  <a:srgbClr val="FFFF00"/>
                </a:solidFill>
              </a:rPr>
              <a:t>Хліб</a:t>
            </a:r>
            <a:r>
              <a:rPr lang="ru-RU" sz="2800" b="1" dirty="0" smtClean="0">
                <a:solidFill>
                  <a:srgbClr val="FFFF00"/>
                </a:solidFill>
              </a:rPr>
              <a:t> та вода - то </a:t>
            </a:r>
            <a:r>
              <a:rPr lang="ru-RU" sz="2800" b="1" dirty="0" err="1" smtClean="0">
                <a:solidFill>
                  <a:srgbClr val="FFFF00"/>
                </a:solidFill>
              </a:rPr>
              <a:t>козацька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їда</a:t>
            </a:r>
            <a:r>
              <a:rPr lang="ru-RU" sz="2800" b="1" dirty="0" smtClean="0">
                <a:solidFill>
                  <a:srgbClr val="FFFF00"/>
                </a:solidFill>
              </a:rPr>
              <a:t>».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071678"/>
            <a:ext cx="37470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452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Для того </a:t>
            </a:r>
            <a:r>
              <a:rPr lang="ru-RU" sz="2800" b="1" dirty="0" err="1" smtClean="0">
                <a:solidFill>
                  <a:srgbClr val="FFFF00"/>
                </a:solidFill>
              </a:rPr>
              <a:t>щоб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утримувати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багатотисячне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військо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одягнути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нагодувати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його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забезпечити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військовим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обладунком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потрібна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була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праця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багатьох</a:t>
            </a:r>
            <a:r>
              <a:rPr lang="ru-RU" sz="2800" b="1" dirty="0" smtClean="0">
                <a:solidFill>
                  <a:srgbClr val="FFFF00"/>
                </a:solidFill>
              </a:rPr>
              <a:t> людей: тут </a:t>
            </a:r>
            <a:r>
              <a:rPr lang="ru-RU" sz="2800" b="1" dirty="0" err="1" smtClean="0">
                <a:solidFill>
                  <a:srgbClr val="FFFF00"/>
                </a:solidFill>
              </a:rPr>
              <a:t>добували</a:t>
            </a:r>
            <a:r>
              <a:rPr lang="ru-RU" sz="2800" b="1" dirty="0" smtClean="0">
                <a:solidFill>
                  <a:srgbClr val="FFFF00"/>
                </a:solidFill>
              </a:rPr>
              <a:t> руду, </a:t>
            </a:r>
            <a:r>
              <a:rPr lang="ru-RU" sz="2800" b="1" dirty="0" err="1" smtClean="0">
                <a:solidFill>
                  <a:srgbClr val="FFFF00"/>
                </a:solidFill>
              </a:rPr>
              <a:t>вугілля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випасали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череди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волів</a:t>
            </a:r>
            <a:r>
              <a:rPr lang="ru-RU" sz="2800" b="1" dirty="0" smtClean="0">
                <a:solidFill>
                  <a:srgbClr val="FFFF00"/>
                </a:solidFill>
              </a:rPr>
              <a:t>, коней, </a:t>
            </a:r>
            <a:r>
              <a:rPr lang="ru-RU" sz="2800" b="1" dirty="0" err="1" smtClean="0">
                <a:solidFill>
                  <a:srgbClr val="FFFF00"/>
                </a:solidFill>
              </a:rPr>
              <a:t>споруджувалися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човни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підводи</a:t>
            </a:r>
            <a:r>
              <a:rPr lang="ru-RU" sz="2800" b="1" dirty="0" smtClean="0">
                <a:solidFill>
                  <a:srgbClr val="FFFF00"/>
                </a:solidFill>
              </a:rPr>
              <a:t>. При </a:t>
            </a:r>
            <a:r>
              <a:rPr lang="ru-RU" sz="2800" b="1" dirty="0" err="1" smtClean="0">
                <a:solidFill>
                  <a:srgbClr val="FFFF00"/>
                </a:solidFill>
              </a:rPr>
              <a:t>в'їзді</a:t>
            </a:r>
            <a:r>
              <a:rPr lang="ru-RU" sz="2800" b="1" dirty="0" smtClean="0">
                <a:solidFill>
                  <a:srgbClr val="FFFF00"/>
                </a:solidFill>
              </a:rPr>
              <a:t> в </a:t>
            </a:r>
            <a:r>
              <a:rPr lang="ru-RU" sz="2800" b="1" dirty="0" err="1" smtClean="0">
                <a:solidFill>
                  <a:srgbClr val="FFFF00"/>
                </a:solidFill>
              </a:rPr>
              <a:t>Січ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Бульбу</a:t>
            </a:r>
            <a:r>
              <a:rPr lang="ru-RU" sz="2800" b="1" dirty="0" smtClean="0">
                <a:solidFill>
                  <a:srgbClr val="FFFF00"/>
                </a:solidFill>
              </a:rPr>
              <a:t> та </a:t>
            </a:r>
            <a:r>
              <a:rPr lang="ru-RU" sz="2800" b="1" dirty="0" err="1" smtClean="0">
                <a:solidFill>
                  <a:srgbClr val="FFFF00"/>
                </a:solidFill>
              </a:rPr>
              <a:t>його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синів</a:t>
            </a:r>
            <a:r>
              <a:rPr lang="ru-RU" sz="2800" b="1" dirty="0" smtClean="0">
                <a:solidFill>
                  <a:srgbClr val="FFFF00"/>
                </a:solidFill>
              </a:rPr>
              <a:t> "оглушили </a:t>
            </a:r>
            <a:r>
              <a:rPr lang="ru-RU" sz="2800" b="1" dirty="0" err="1" smtClean="0">
                <a:solidFill>
                  <a:srgbClr val="FFFF00"/>
                </a:solidFill>
              </a:rPr>
              <a:t>п'ятдесят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ковальських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молотів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що</a:t>
            </a:r>
            <a:r>
              <a:rPr lang="ru-RU" sz="2800" b="1" dirty="0" smtClean="0">
                <a:solidFill>
                  <a:srgbClr val="FFFF00"/>
                </a:solidFill>
              </a:rPr>
              <a:t> били в </a:t>
            </a:r>
            <a:r>
              <a:rPr lang="ru-RU" sz="2800" b="1" dirty="0" err="1" smtClean="0">
                <a:solidFill>
                  <a:srgbClr val="FFFF00"/>
                </a:solidFill>
              </a:rPr>
              <a:t>двадцяти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п'яти</a:t>
            </a:r>
            <a:r>
              <a:rPr lang="ru-RU" sz="2800" b="1" dirty="0" smtClean="0">
                <a:solidFill>
                  <a:srgbClr val="FFFF00"/>
                </a:solidFill>
              </a:rPr>
              <a:t> кузнях". </a:t>
            </a:r>
            <a:r>
              <a:rPr lang="ru-RU" sz="2800" b="1" dirty="0" err="1" smtClean="0">
                <a:solidFill>
                  <a:srgbClr val="FFFF00"/>
                </a:solidFill>
              </a:rPr>
              <a:t>Могутні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кожум'яки</a:t>
            </a:r>
            <a:r>
              <a:rPr lang="ru-RU" sz="2800" b="1" dirty="0" smtClean="0">
                <a:solidFill>
                  <a:srgbClr val="FFFF00"/>
                </a:solidFill>
              </a:rPr>
              <a:t> "</a:t>
            </a:r>
            <a:r>
              <a:rPr lang="ru-RU" sz="2800" b="1" dirty="0" err="1" smtClean="0">
                <a:solidFill>
                  <a:srgbClr val="FFFF00"/>
                </a:solidFill>
              </a:rPr>
              <a:t>м'яли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своїми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дужими</a:t>
            </a:r>
            <a:r>
              <a:rPr lang="ru-RU" sz="2800" b="1" dirty="0" smtClean="0">
                <a:solidFill>
                  <a:srgbClr val="FFFF00"/>
                </a:solidFill>
              </a:rPr>
              <a:t> руками </a:t>
            </a:r>
            <a:r>
              <a:rPr lang="ru-RU" sz="2800" b="1" dirty="0" err="1" smtClean="0">
                <a:solidFill>
                  <a:srgbClr val="FFFF00"/>
                </a:solidFill>
              </a:rPr>
              <a:t>волячі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шкури</a:t>
            </a:r>
            <a:r>
              <a:rPr lang="ru-RU" sz="2800" b="1" dirty="0" smtClean="0">
                <a:solidFill>
                  <a:srgbClr val="FFFF00"/>
                </a:solidFill>
              </a:rPr>
              <a:t>", "</a:t>
            </a:r>
            <a:r>
              <a:rPr lang="ru-RU" sz="2800" b="1" dirty="0" err="1" smtClean="0">
                <a:solidFill>
                  <a:srgbClr val="FFFF00"/>
                </a:solidFill>
              </a:rPr>
              <a:t>крамарі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під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ятками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сиділи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</a:t>
            </a:r>
            <a:r>
              <a:rPr lang="ru-RU" sz="2800" b="1" dirty="0" smtClean="0">
                <a:solidFill>
                  <a:srgbClr val="FFFF00"/>
                </a:solidFill>
              </a:rPr>
              <a:t> купами </a:t>
            </a:r>
            <a:r>
              <a:rPr lang="ru-RU" sz="2800" b="1" dirty="0" err="1" smtClean="0">
                <a:solidFill>
                  <a:srgbClr val="FFFF00"/>
                </a:solidFill>
              </a:rPr>
              <a:t>кременів</a:t>
            </a:r>
            <a:r>
              <a:rPr lang="ru-RU" sz="2800" b="1" dirty="0" smtClean="0">
                <a:solidFill>
                  <a:srgbClr val="FFFF00"/>
                </a:solidFill>
              </a:rPr>
              <a:t>, кресалами </a:t>
            </a:r>
            <a:r>
              <a:rPr lang="ru-RU" sz="2800" b="1" dirty="0" err="1" smtClean="0">
                <a:solidFill>
                  <a:srgbClr val="FFFF00"/>
                </a:solidFill>
              </a:rPr>
              <a:t>й</a:t>
            </a:r>
            <a:r>
              <a:rPr lang="ru-RU" sz="2800" b="1" dirty="0" smtClean="0">
                <a:solidFill>
                  <a:srgbClr val="FFFF00"/>
                </a:solidFill>
              </a:rPr>
              <a:t> порохом</a:t>
            </a:r>
            <a:r>
              <a:rPr lang="ru-RU" dirty="0" smtClean="0"/>
              <a:t>"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666" cy="680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51</TotalTime>
  <Words>1088</Words>
  <Application>Microsoft Office PowerPoint</Application>
  <PresentationFormat>Экран (4:3)</PresentationFormat>
  <Paragraphs>44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GoldNight</vt:lpstr>
      <vt:lpstr>Героїчний образ Тараса Бульби   </vt:lpstr>
      <vt:lpstr>Слайд 2</vt:lpstr>
      <vt:lpstr>Слайд 3</vt:lpstr>
      <vt:lpstr>Слайд 4</vt:lpstr>
      <vt:lpstr>Слайд 5</vt:lpstr>
      <vt:lpstr>Слайд 6</vt:lpstr>
      <vt:lpstr>Крилаті вислови про козаків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Пам’ятка  «Складання сенкана»  </vt:lpstr>
      <vt:lpstr>Зразок сенкана  Тарас Бульба  </vt:lpstr>
    </vt:vector>
  </TitlesOfParts>
  <Company>хаус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Героїчний образ Тараса Бульби </dc:title>
  <dc:creator>сергей</dc:creator>
  <cp:lastModifiedBy>сергей</cp:lastModifiedBy>
  <cp:revision>42</cp:revision>
  <dcterms:created xsi:type="dcterms:W3CDTF">2012-01-16T10:40:26Z</dcterms:created>
  <dcterms:modified xsi:type="dcterms:W3CDTF">2012-01-16T16:20:23Z</dcterms:modified>
</cp:coreProperties>
</file>