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124B-3D39-476F-8EFA-DC976AF651DB}" type="datetimeFigureOut">
              <a:rPr lang="ru-RU" smtClean="0"/>
              <a:pPr/>
              <a:t>05.12.2011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150E-2ADF-4E95-870C-E202CD3A9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124B-3D39-476F-8EFA-DC976AF651DB}" type="datetimeFigureOut">
              <a:rPr lang="ru-RU" smtClean="0"/>
              <a:pPr/>
              <a:t>05.12.2011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150E-2ADF-4E95-870C-E202CD3A9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124B-3D39-476F-8EFA-DC976AF651DB}" type="datetimeFigureOut">
              <a:rPr lang="ru-RU" smtClean="0"/>
              <a:pPr/>
              <a:t>05.12.2011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150E-2ADF-4E95-870C-E202CD3A9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124B-3D39-476F-8EFA-DC976AF651DB}" type="datetimeFigureOut">
              <a:rPr lang="ru-RU" smtClean="0"/>
              <a:pPr/>
              <a:t>05.12.2011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150E-2ADF-4E95-870C-E202CD3A9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124B-3D39-476F-8EFA-DC976AF651DB}" type="datetimeFigureOut">
              <a:rPr lang="ru-RU" smtClean="0"/>
              <a:pPr/>
              <a:t>05.12.2011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150E-2ADF-4E95-870C-E202CD3A9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124B-3D39-476F-8EFA-DC976AF651DB}" type="datetimeFigureOut">
              <a:rPr lang="ru-RU" smtClean="0"/>
              <a:pPr/>
              <a:t>05.12.2011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150E-2ADF-4E95-870C-E202CD3A9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124B-3D39-476F-8EFA-DC976AF651DB}" type="datetimeFigureOut">
              <a:rPr lang="ru-RU" smtClean="0"/>
              <a:pPr/>
              <a:t>05.12.2011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150E-2ADF-4E95-870C-E202CD3A9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124B-3D39-476F-8EFA-DC976AF651DB}" type="datetimeFigureOut">
              <a:rPr lang="ru-RU" smtClean="0"/>
              <a:pPr/>
              <a:t>05.12.2011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150E-2ADF-4E95-870C-E202CD3A9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124B-3D39-476F-8EFA-DC976AF651DB}" type="datetimeFigureOut">
              <a:rPr lang="ru-RU" smtClean="0"/>
              <a:pPr/>
              <a:t>05.12.2011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150E-2ADF-4E95-870C-E202CD3A9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124B-3D39-476F-8EFA-DC976AF651DB}" type="datetimeFigureOut">
              <a:rPr lang="ru-RU" smtClean="0"/>
              <a:pPr/>
              <a:t>05.12.2011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150E-2ADF-4E95-870C-E202CD3A9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124B-3D39-476F-8EFA-DC976AF651DB}" type="datetimeFigureOut">
              <a:rPr lang="ru-RU" smtClean="0"/>
              <a:pPr/>
              <a:t>05.12.2011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A150E-2ADF-4E95-870C-E202CD3A9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tx2">
                <a:lumMod val="20000"/>
                <a:lumOff val="80000"/>
              </a:schemeClr>
            </a:gs>
            <a:gs pos="50000">
              <a:srgbClr val="9CB86E"/>
            </a:gs>
            <a:gs pos="100000">
              <a:srgbClr val="156B13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5124B-3D39-476F-8EFA-DC976AF651DB}" type="datetimeFigureOut">
              <a:rPr lang="ru-RU" smtClean="0"/>
              <a:pPr/>
              <a:t>05.12.2011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A150E-2ADF-4E95-870C-E202CD3A9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85;&#1072;&#1096;&#1072;%20&#1088;&#1086;&#1073;&#1086;&#1090;&#1072;\&#1055;&#1088;&#1077;&#1079;&#1077;&#1085;&#1090;&#1072;&#1094;&#1080;&#1080;\&#1050;&#1091;&#1073;&#1072;&#1085;&#1089;&#1100;&#1082;&#1080;&#1081;%20&#1082;&#1086;&#1079;&#1072;&#1095;&#1080;&#1081;%20&#1093;&#1086;&#1088;%20-%20&#1042;&#1079;&#1103;&#1074;%20&#1073;&#1080;%20&#1103;%20&#1073;&#1072;&#1085;&#1076;&#1091;&#1088;&#1091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285728"/>
            <a:ext cx="6572264" cy="2862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Мультимедійна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презентація</a:t>
            </a:r>
            <a:endParaRPr lang="ru-RU" sz="3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 клас історія України</a:t>
            </a:r>
          </a:p>
          <a:p>
            <a:pPr algn="ctr"/>
            <a:r>
              <a:rPr lang="uk-UA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“Культурне</a:t>
            </a:r>
            <a:r>
              <a:rPr lang="uk-UA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життя в українських</a:t>
            </a:r>
          </a:p>
          <a:p>
            <a:pPr algn="ctr"/>
            <a:r>
              <a:rPr lang="uk-UA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емлях наприкінці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XVIII –</a:t>
            </a: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</a:p>
          <a:p>
            <a:pPr algn="ctr"/>
            <a:r>
              <a:rPr lang="uk-UA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uk-UA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ершій половині 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XIX </a:t>
            </a:r>
            <a:r>
              <a:rPr lang="uk-UA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ст.”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каб инфор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929066"/>
            <a:ext cx="3429023" cy="24214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05535" y="3643314"/>
            <a:ext cx="5138465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Вчитель</a:t>
            </a:r>
            <a:r>
              <a:rPr lang="ru-RU" sz="3200" b="1" cap="none" spc="0" dirty="0" smtClean="0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200" b="1" cap="none" spc="0" dirty="0" err="1" smtClean="0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історії</a:t>
            </a:r>
            <a:r>
              <a:rPr lang="ru-RU" sz="3200" b="1" cap="none" spc="0" dirty="0" smtClean="0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ru-RU" sz="3200" b="1" cap="none" spc="0" dirty="0" smtClean="0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ЗОШ №11</a:t>
            </a:r>
          </a:p>
          <a:p>
            <a:pPr algn="ctr"/>
            <a:r>
              <a:rPr lang="uk-UA" sz="3200" b="1" dirty="0" smtClean="0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М. Бердичів </a:t>
            </a:r>
          </a:p>
          <a:p>
            <a:pPr algn="ctr"/>
            <a:r>
              <a:rPr lang="uk-UA" sz="3200" b="1" dirty="0" smtClean="0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Житомирська область</a:t>
            </a:r>
          </a:p>
          <a:p>
            <a:pPr algn="ctr"/>
            <a:r>
              <a:rPr lang="uk-UA" sz="3200" b="1" cap="none" spc="0" dirty="0" err="1" smtClean="0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Кривошея</a:t>
            </a:r>
            <a:r>
              <a:rPr lang="uk-UA" sz="3200" b="1" cap="none" spc="0" dirty="0" smtClean="0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Сергій Дмитрович</a:t>
            </a:r>
            <a:endParaRPr lang="ru-RU" sz="3200" b="1" cap="none" spc="0" dirty="0">
              <a:ln w="17780" cmpd="sng">
                <a:solidFill>
                  <a:srgbClr val="92D050"/>
                </a:solidFill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Рисунок 6" descr="index_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454" y="785794"/>
            <a:ext cx="1866900" cy="2457450"/>
          </a:xfrm>
          <a:prstGeom prst="rect">
            <a:avLst/>
          </a:prstGeom>
        </p:spPr>
      </p:pic>
      <p:pic>
        <p:nvPicPr>
          <p:cNvPr id="8" name="Кубанський козачий хор - Взяв би я бандуру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285728"/>
            <a:ext cx="7585796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i="1" cap="none" spc="0" dirty="0" smtClean="0">
                <a:ln w="11430">
                  <a:solidFill>
                    <a:srgbClr val="7030A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Наука. </a:t>
            </a:r>
            <a:r>
              <a:rPr lang="ru-RU" sz="6000" b="1" i="1" cap="none" spc="0" dirty="0" err="1" smtClean="0">
                <a:ln w="11430">
                  <a:solidFill>
                    <a:srgbClr val="7030A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Видатні</a:t>
            </a:r>
            <a:r>
              <a:rPr lang="ru-RU" sz="6000" b="1" i="1" cap="none" spc="0" dirty="0" smtClean="0">
                <a:ln w="11430">
                  <a:solidFill>
                    <a:srgbClr val="7030A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6000" b="1" i="1" cap="none" spc="0" dirty="0" err="1" smtClean="0">
                <a:ln w="11430">
                  <a:solidFill>
                    <a:srgbClr val="7030A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вчені</a:t>
            </a:r>
            <a:r>
              <a:rPr lang="ru-RU" sz="6000" b="1" i="1" cap="none" spc="0" dirty="0" smtClean="0">
                <a:ln w="11430">
                  <a:solidFill>
                    <a:srgbClr val="7030A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sz="6000" b="1" i="1" cap="none" spc="0" dirty="0">
              <a:ln w="11430">
                <a:solidFill>
                  <a:srgbClr val="7030A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572140"/>
            <a:ext cx="454201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315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Михайло Максимович  </a:t>
            </a:r>
          </a:p>
          <a:p>
            <a:pPr algn="ctr"/>
            <a:r>
              <a:rPr lang="uk-UA" sz="3200" b="1" dirty="0" smtClean="0">
                <a:ln w="315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(від ботаніки до історії)</a:t>
            </a:r>
            <a:endParaRPr lang="ru-RU" sz="3200" b="1" cap="none" spc="0" dirty="0" smtClean="0">
              <a:ln w="315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163866"/>
            <a:ext cx="3293538" cy="44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298574"/>
            <a:ext cx="3184538" cy="434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5715016"/>
            <a:ext cx="4231928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Михайло </a:t>
            </a:r>
            <a:r>
              <a:rPr lang="ru-RU" sz="2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Остроградський</a:t>
            </a:r>
            <a:endParaRPr lang="ru-RU" sz="2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uk-U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математик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1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6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6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600" decel="100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285728"/>
            <a:ext cx="796993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Українські</a:t>
            </a:r>
            <a:r>
              <a:rPr lang="ru-RU" sz="7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72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історики</a:t>
            </a:r>
            <a:endParaRPr lang="ru-RU" sz="7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571612"/>
            <a:ext cx="3772714" cy="488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403150"/>
            <a:ext cx="3243898" cy="412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643050"/>
            <a:ext cx="14192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857884" y="5429264"/>
            <a:ext cx="2857520" cy="10772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Дм. </a:t>
            </a:r>
            <a:r>
              <a:rPr lang="uk-UA" sz="3200" b="1" cap="none" spc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Бантиш-</a:t>
            </a:r>
            <a:endParaRPr lang="uk-UA" sz="3200" b="1" cap="none" spc="0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uk-UA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Каменський</a:t>
            </a:r>
            <a:endParaRPr lang="ru-RU" sz="32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5572140"/>
            <a:ext cx="39201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Мик</a:t>
            </a:r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ола Андрійович</a:t>
            </a:r>
          </a:p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Маркевич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14290"/>
            <a:ext cx="8038291" cy="11079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i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Микола</a:t>
            </a:r>
            <a:r>
              <a:rPr lang="ru-RU" sz="66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Костомаров</a:t>
            </a:r>
            <a:endParaRPr lang="ru-RU" sz="6600" b="1" i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785926"/>
            <a:ext cx="478634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36435">
            <a:off x="5595612" y="2395230"/>
            <a:ext cx="3145328" cy="319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595809"/>
            <a:ext cx="1500198" cy="202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85932">
            <a:off x="438362" y="1884680"/>
            <a:ext cx="1871057" cy="21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15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3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24828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Фольклор </a:t>
            </a:r>
            <a:r>
              <a:rPr lang="ru-RU" sz="60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</a:t>
            </a:r>
            <a:r>
              <a:rPr lang="ru-RU" sz="60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6000" b="1" i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література</a:t>
            </a:r>
            <a:endParaRPr lang="ru-RU" sz="60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0256">
            <a:off x="5470128" y="2002170"/>
            <a:ext cx="3191463" cy="451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17633">
            <a:off x="542452" y="1677250"/>
            <a:ext cx="31242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1320" y="2314574"/>
            <a:ext cx="1982250" cy="29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143240" y="1357298"/>
            <a:ext cx="2999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Михайло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71802" y="4857760"/>
            <a:ext cx="3126689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Максимович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5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214290"/>
            <a:ext cx="7590091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Іван</a:t>
            </a:r>
            <a:r>
              <a:rPr lang="ru-RU" sz="60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6000" b="1" i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Котляревський</a:t>
            </a:r>
            <a:endParaRPr lang="ru-RU" sz="60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05551"/>
            <a:ext cx="4214842" cy="545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85786" y="4714884"/>
            <a:ext cx="357412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4000" b="1" cap="none" spc="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Батько</a:t>
            </a:r>
            <a:r>
              <a:rPr lang="ru-RU" sz="40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 </a:t>
            </a:r>
            <a:r>
              <a:rPr lang="ru-RU" sz="4000" b="1" cap="none" spc="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нової</a:t>
            </a:r>
            <a:endParaRPr lang="ru-RU" sz="4000" b="1" cap="none" spc="0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uk-UA" sz="40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</a:t>
            </a:r>
            <a:r>
              <a:rPr lang="uk-UA" sz="40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країнської </a:t>
            </a:r>
          </a:p>
          <a:p>
            <a:pPr algn="ctr"/>
            <a:r>
              <a:rPr lang="uk-UA" sz="40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літератури</a:t>
            </a:r>
            <a:endParaRPr lang="ru-RU" sz="4000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247" y="1385417"/>
            <a:ext cx="3358281" cy="534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3438" y="285728"/>
            <a:ext cx="430342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3600" b="1" cap="none" spc="0" dirty="0" smtClean="0">
                <a:ln w="31550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Петро </a:t>
            </a:r>
          </a:p>
          <a:p>
            <a:pPr algn="ctr"/>
            <a:r>
              <a:rPr lang="ru-RU" sz="3600" b="1" cap="none" spc="0" dirty="0" err="1" smtClean="0">
                <a:ln w="31550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Гулак-Артемовський</a:t>
            </a:r>
            <a:endParaRPr lang="ru-RU" sz="3600" b="1" cap="none" spc="0" dirty="0">
              <a:ln w="31550" cmpd="sng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857364"/>
            <a:ext cx="3500462" cy="466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357290" y="214290"/>
            <a:ext cx="2091534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4000" b="1" cap="none" spc="0" dirty="0" err="1" smtClean="0">
                <a:ln w="17780" cmpd="sng">
                  <a:solidFill>
                    <a:schemeClr val="bg2">
                      <a:lumMod val="1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Євген</a:t>
            </a:r>
            <a:endParaRPr lang="ru-RU" sz="4000" b="1" cap="none" spc="0" dirty="0" smtClean="0">
              <a:ln w="17780" cmpd="sng">
                <a:solidFill>
                  <a:schemeClr val="bg2">
                    <a:lumMod val="1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uk-UA" sz="4000" b="1" dirty="0" smtClean="0">
                <a:ln w="17780" cmpd="sng">
                  <a:solidFill>
                    <a:schemeClr val="bg2">
                      <a:lumMod val="1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Гребінка</a:t>
            </a:r>
            <a:endParaRPr lang="ru-RU" sz="4000" b="1" cap="none" spc="0" dirty="0">
              <a:ln w="17780" cmpd="sng">
                <a:solidFill>
                  <a:schemeClr val="bg2">
                    <a:lumMod val="1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857364"/>
            <a:ext cx="373735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357554" y="5357826"/>
            <a:ext cx="2808000" cy="115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Байкарі</a:t>
            </a:r>
            <a:endParaRPr lang="ru-RU" sz="54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 advClick="0" advTm="1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6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0"/>
            <a:ext cx="5963299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800" b="1" i="1" cap="none" spc="0" dirty="0" err="1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Григорій</a:t>
            </a:r>
            <a:endParaRPr lang="ru-RU" sz="4800" b="1" i="1" cap="none" spc="0" dirty="0" smtClean="0">
              <a:ln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/>
            <a:r>
              <a:rPr lang="uk-UA" sz="4800" b="1" i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Квітка-Основ</a:t>
            </a:r>
            <a:r>
              <a:rPr lang="en-US" sz="4800" b="1" i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’</a:t>
            </a:r>
            <a:r>
              <a:rPr lang="uk-UA" sz="4800" b="1" i="1" dirty="0" err="1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яненко</a:t>
            </a:r>
            <a:endParaRPr lang="ru-RU" sz="4800" b="1" i="1" cap="none" spc="0" dirty="0">
              <a:ln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1857364"/>
            <a:ext cx="3250499" cy="470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02197">
            <a:off x="3253349" y="1664606"/>
            <a:ext cx="2003839" cy="33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285728"/>
            <a:ext cx="2890571" cy="250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4507" y="3500438"/>
            <a:ext cx="3524254" cy="264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285728"/>
            <a:ext cx="6177781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cap="none" spc="0" dirty="0" err="1" smtClean="0">
                <a:ln w="1905">
                  <a:solidFill>
                    <a:schemeClr val="accent1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Пантелеймон</a:t>
            </a:r>
            <a:r>
              <a:rPr lang="ru-RU" sz="5400" b="1" cap="none" spc="0" dirty="0" smtClean="0">
                <a:ln w="1905">
                  <a:solidFill>
                    <a:schemeClr val="accent1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>
                  <a:solidFill>
                    <a:schemeClr val="accent1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Куліш</a:t>
            </a:r>
            <a:endParaRPr lang="ru-RU" sz="5400" b="1" cap="none" spc="0" dirty="0">
              <a:ln w="1905">
                <a:solidFill>
                  <a:schemeClr val="accent1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676" y="1714489"/>
            <a:ext cx="3210898" cy="454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3571876"/>
            <a:ext cx="3000396" cy="299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907313">
            <a:off x="6890135" y="1270481"/>
            <a:ext cx="1862207" cy="253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08656">
            <a:off x="3812843" y="1477695"/>
            <a:ext cx="1612556" cy="260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285728"/>
            <a:ext cx="67808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Тарас Шевченко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142984"/>
            <a:ext cx="24098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697436"/>
            <a:ext cx="3375585" cy="466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172" y="3886188"/>
            <a:ext cx="2543208" cy="254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37299">
            <a:off x="316266" y="1431108"/>
            <a:ext cx="1928826" cy="2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9726789">
            <a:off x="557455" y="4239404"/>
            <a:ext cx="1854798" cy="234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600" decel="100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40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805598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i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Домашнє</a:t>
            </a:r>
            <a:r>
              <a:rPr lang="ru-RU" sz="72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7200" b="1" i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завдання</a:t>
            </a:r>
            <a:endParaRPr lang="ru-RU" sz="72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1428736"/>
            <a:ext cx="8165633" cy="258532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914400" indent="-914400" algn="ctr"/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1-2 рівень: опрацювати </a:t>
            </a:r>
          </a:p>
          <a:p>
            <a:pPr marL="914400" indent="-914400" algn="ctr"/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</a:t>
            </a:r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атеріал електронної</a:t>
            </a:r>
          </a:p>
          <a:p>
            <a:pPr marL="914400" indent="-914400"/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презентації; + ℗ 16.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3786190"/>
            <a:ext cx="7740132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ru-RU" sz="4400" b="1" cap="none" spc="0" dirty="0" smtClean="0">
                <a:ln w="9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3-4 </a:t>
            </a:r>
            <a:r>
              <a:rPr lang="ru-RU" sz="4400" b="1" cap="none" spc="0" dirty="0" err="1" smtClean="0">
                <a:ln w="9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рівень</a:t>
            </a:r>
            <a:r>
              <a:rPr lang="ru-RU" sz="4400" b="1" cap="none" spc="0" dirty="0" smtClean="0">
                <a:ln w="9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:  </a:t>
            </a:r>
            <a:r>
              <a:rPr lang="ru-RU" sz="4400" b="1" cap="none" spc="0" dirty="0" err="1" smtClean="0">
                <a:ln w="9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опрацювати</a:t>
            </a:r>
            <a:r>
              <a:rPr lang="ru-RU" sz="4400" b="1" cap="none" spc="0" dirty="0" smtClean="0">
                <a:ln w="9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r>
              <a:rPr lang="uk-UA" sz="4400" b="1" dirty="0">
                <a:ln w="9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</a:t>
            </a:r>
            <a:r>
              <a:rPr lang="uk-UA" sz="4400" b="1" dirty="0" smtClean="0">
                <a:ln w="9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бсяг матеріалу 1-2 рівнів +</a:t>
            </a:r>
          </a:p>
          <a:p>
            <a:r>
              <a:rPr lang="uk-UA" sz="4400" b="1" dirty="0">
                <a:ln w="9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</a:t>
            </a:r>
            <a:r>
              <a:rPr lang="uk-UA" sz="4400" b="1" cap="none" spc="0" dirty="0" smtClean="0">
                <a:ln w="9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творити електронну</a:t>
            </a:r>
          </a:p>
          <a:p>
            <a:r>
              <a:rPr lang="uk-UA" sz="4400" b="1" cap="none" spc="0" dirty="0" smtClean="0">
                <a:ln w="9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презентацію, кросворд + ℗16.</a:t>
            </a:r>
            <a:endParaRPr lang="ru-RU" sz="4400" b="1" cap="none" spc="0" dirty="0">
              <a:ln w="9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621508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®</a:t>
            </a:r>
            <a:endParaRPr lang="ru-RU" sz="48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00"/>
                            </p:stCondLst>
                            <p:childTnLst>
                              <p:par>
                                <p:cTn id="1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800"/>
                            </p:stCondLst>
                            <p:childTnLst>
                              <p:par>
                                <p:cTn id="2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7" y="428605"/>
            <a:ext cx="8286807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i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Особливості</a:t>
            </a:r>
            <a:r>
              <a:rPr lang="ru-RU" sz="60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6000" b="1" i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розвитку</a:t>
            </a:r>
            <a:endParaRPr lang="ru-RU" sz="6000" b="1" i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uk-UA" sz="6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</a:t>
            </a:r>
            <a:r>
              <a:rPr lang="uk-UA" sz="60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ультури.</a:t>
            </a:r>
            <a:endParaRPr lang="ru-RU" sz="6000" b="1" i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7290" y="3071810"/>
            <a:ext cx="6904393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err="1" smtClean="0">
                <a:ln/>
                <a:solidFill>
                  <a:srgbClr val="7030A0"/>
                </a:solidFill>
                <a:effectLst/>
              </a:rPr>
              <a:t>Освіта</a:t>
            </a:r>
            <a:r>
              <a:rPr lang="ru-RU" sz="7200" b="1" i="1" cap="none" spc="0" dirty="0" smtClean="0">
                <a:ln/>
                <a:solidFill>
                  <a:srgbClr val="7030A0"/>
                </a:solidFill>
                <a:effectLst/>
              </a:rPr>
              <a:t> </a:t>
            </a:r>
            <a:r>
              <a:rPr lang="ru-RU" sz="7200" b="1" i="1" cap="none" spc="0" dirty="0" err="1" smtClean="0">
                <a:ln/>
                <a:solidFill>
                  <a:srgbClr val="7030A0"/>
                </a:solidFill>
                <a:effectLst/>
              </a:rPr>
              <a:t>і</a:t>
            </a:r>
            <a:r>
              <a:rPr lang="ru-RU" sz="7200" b="1" i="1" cap="none" spc="0" dirty="0" smtClean="0">
                <a:ln/>
                <a:solidFill>
                  <a:srgbClr val="7030A0"/>
                </a:solidFill>
                <a:effectLst/>
              </a:rPr>
              <a:t> наука.</a:t>
            </a:r>
            <a:endParaRPr lang="ru-RU" sz="7200" b="1" i="1" cap="none" spc="0" dirty="0">
              <a:ln/>
              <a:solidFill>
                <a:srgbClr val="7030A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357826"/>
            <a:ext cx="8758808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Фольклор </a:t>
            </a:r>
            <a:r>
              <a:rPr lang="ru-RU" sz="66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і</a:t>
            </a:r>
            <a:r>
              <a:rPr lang="ru-RU" sz="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66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література</a:t>
            </a:r>
            <a:r>
              <a:rPr lang="ru-RU" sz="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.</a:t>
            </a:r>
            <a:endParaRPr lang="ru-RU" sz="6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214290"/>
            <a:ext cx="5853783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ru-RU" sz="9600" b="1" cap="none" spc="0" dirty="0" smtClean="0">
                <a:ln w="900" cmpd="sng">
                  <a:solidFill>
                    <a:schemeClr val="accent3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 с в </a:t>
            </a:r>
            <a:r>
              <a:rPr lang="ru-RU" sz="9600" b="1" cap="none" spc="0" dirty="0" err="1" smtClean="0">
                <a:ln w="900" cmpd="sng">
                  <a:solidFill>
                    <a:schemeClr val="accent3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і</a:t>
            </a:r>
            <a:r>
              <a:rPr lang="ru-RU" sz="9600" b="1" cap="none" spc="0" dirty="0" smtClean="0">
                <a:ln w="900" cmpd="sng">
                  <a:solidFill>
                    <a:schemeClr val="accent3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т а</a:t>
            </a:r>
            <a:endParaRPr lang="ru-RU" sz="9600" b="1" cap="none" spc="0" dirty="0">
              <a:ln w="900" cmpd="sng">
                <a:solidFill>
                  <a:schemeClr val="accent3">
                    <a:lumMod val="50000"/>
                    <a:alpha val="55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2000240"/>
            <a:ext cx="66525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1805 р. – </a:t>
            </a:r>
            <a:r>
              <a:rPr lang="ru-RU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Харківський</a:t>
            </a:r>
            <a:endParaRPr lang="ru-RU" sz="54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C000"/>
              </a:solidFill>
              <a:effectLst/>
            </a:endParaRPr>
          </a:p>
          <a:p>
            <a:r>
              <a:rPr lang="uk-UA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</a:rPr>
              <a:t>університет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7" y="3500438"/>
            <a:ext cx="4294002" cy="317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1" y="3857628"/>
            <a:ext cx="206465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85786" y="5715016"/>
            <a:ext cx="3199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>
                <a:gd name="adj" fmla="val 14286"/>
              </a:avLst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В. </a:t>
            </a:r>
            <a:r>
              <a:rPr lang="ru-RU" sz="5400" b="1" cap="none" spc="0" dirty="0" err="1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Каразін</a:t>
            </a:r>
            <a:endParaRPr lang="ru-RU" sz="5400" b="1" cap="none" spc="0" dirty="0">
              <a:ln>
                <a:prstDash val="solid"/>
              </a:ln>
              <a:solidFill>
                <a:srgbClr val="C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Click="0" advTm="1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6187912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1817 р. </a:t>
            </a:r>
            <a:r>
              <a:rPr lang="ru-RU" sz="5400" b="1" cap="none" spc="0" dirty="0" err="1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Закрито</a:t>
            </a:r>
            <a:endParaRPr lang="ru-RU" sz="5400" b="1" cap="none" spc="0" dirty="0" smtClean="0">
              <a:ln>
                <a:prstDash val="solid"/>
              </a:ln>
              <a:solidFill>
                <a:srgbClr val="C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/>
            <a:r>
              <a:rPr lang="uk-UA" sz="54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Києво-Могилянську</a:t>
            </a:r>
          </a:p>
          <a:p>
            <a:pPr algn="ctr"/>
            <a:r>
              <a:rPr lang="uk-UA" sz="5400" b="1" cap="none" spc="0" dirty="0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академію</a:t>
            </a:r>
            <a:endParaRPr lang="ru-RU" sz="5400" b="1" cap="none" spc="0" dirty="0">
              <a:ln>
                <a:prstDash val="solid"/>
              </a:ln>
              <a:solidFill>
                <a:srgbClr val="C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3643314"/>
            <a:ext cx="462918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857232"/>
            <a:ext cx="2643174" cy="206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0768" y="3781415"/>
            <a:ext cx="3798950" cy="250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7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733545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1834 р. –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Київськи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й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r>
              <a:rPr lang="uk-UA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ніверситет Св. Володимира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14818"/>
            <a:ext cx="373779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4429132"/>
            <a:ext cx="394430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2000240"/>
            <a:ext cx="2000264" cy="310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2500306"/>
            <a:ext cx="2847951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Михайло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86380" y="2643182"/>
            <a:ext cx="3714776" cy="7143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Максимович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1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8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60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800"/>
                            </p:stCondLst>
                            <p:childTnLst>
                              <p:par>
                                <p:cTn id="3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954873"/>
            <a:ext cx="3429024" cy="442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9497" y="3071810"/>
            <a:ext cx="506752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285852" y="214290"/>
            <a:ext cx="6494791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Одеса – 1817 р.</a:t>
            </a:r>
          </a:p>
          <a:p>
            <a:pPr algn="ctr"/>
            <a:r>
              <a:rPr lang="uk-UA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Рішельєвський</a:t>
            </a: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ліцей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428604"/>
            <a:ext cx="2714654" cy="361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28604"/>
            <a:ext cx="3917660" cy="204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214414" y="4643446"/>
            <a:ext cx="6986080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1820 р. – Ніжинська </a:t>
            </a:r>
          </a:p>
          <a:p>
            <a:pPr algn="ctr"/>
            <a:r>
              <a:rPr lang="uk-UA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г</a:t>
            </a:r>
            <a:r>
              <a:rPr lang="uk-UA" sz="6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імназія вищих наук</a:t>
            </a:r>
            <a:endParaRPr lang="ru-RU" sz="6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2571744"/>
            <a:ext cx="14287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15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600" decel="100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7" y="2571744"/>
            <a:ext cx="5334037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969" y="3143248"/>
            <a:ext cx="393602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90"/>
            <a:ext cx="332461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2714620"/>
            <a:ext cx="4663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Головна </a:t>
            </a:r>
            <a:r>
              <a:rPr lang="ru-RU" b="1" i="1" dirty="0" err="1" smtClean="0">
                <a:solidFill>
                  <a:schemeClr val="accent4">
                    <a:lumMod val="75000"/>
                  </a:schemeClr>
                </a:solidFill>
              </a:rPr>
              <a:t>будівля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4">
                    <a:lumMod val="75000"/>
                  </a:schemeClr>
                </a:solidFill>
              </a:rPr>
              <a:t>університету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 1851-1923рр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00430" y="571480"/>
            <a:ext cx="5452134" cy="14465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1661 р. – </a:t>
            </a:r>
            <a:r>
              <a:rPr lang="ru-RU" sz="4400" b="1" i="1" cap="none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Львівський</a:t>
            </a:r>
            <a:endParaRPr lang="ru-RU" sz="4400" b="1" i="1" cap="none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pPr algn="ctr"/>
            <a:r>
              <a:rPr lang="uk-UA" sz="4400" b="1" i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університет</a:t>
            </a:r>
            <a:endParaRPr lang="ru-RU" sz="4400" b="1" i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Click="0" advTm="1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4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400"/>
                            </p:stCondLst>
                            <p:childTnLst>
                              <p:par>
                                <p:cTn id="2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14554"/>
            <a:ext cx="5500716" cy="419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00034" y="214290"/>
            <a:ext cx="8169993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ХІХ ст.</a:t>
            </a:r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 - </a:t>
            </a:r>
            <a:r>
              <a:rPr lang="ru-RU" sz="54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Волинський</a:t>
            </a:r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 </a:t>
            </a:r>
            <a:r>
              <a:rPr lang="ru-RU" sz="54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ліцей</a:t>
            </a:r>
            <a:endParaRPr lang="ru-RU" sz="54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</a:endParaRPr>
          </a:p>
          <a:p>
            <a:pPr algn="ctr"/>
            <a:r>
              <a:rPr lang="uk-UA" sz="5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в</a:t>
            </a:r>
            <a:r>
              <a:rPr lang="uk-UA" sz="5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ищих наук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pic>
        <p:nvPicPr>
          <p:cNvPr id="7171" name="Picture 3" descr="Kremenetz 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4643446"/>
            <a:ext cx="1452573" cy="1980781"/>
          </a:xfrm>
          <a:prstGeom prst="rect">
            <a:avLst/>
          </a:prstGeom>
          <a:noFill/>
        </p:spPr>
      </p:pic>
      <p:pic>
        <p:nvPicPr>
          <p:cNvPr id="7172" name="Picture 4" descr="Kremen h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1928802"/>
            <a:ext cx="1671649" cy="192882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072198" y="3929066"/>
            <a:ext cx="3010569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Кременець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 advClick="0" advTm="1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205</Words>
  <Application>Microsoft Office PowerPoint</Application>
  <PresentationFormat>Экран (4:3)</PresentationFormat>
  <Paragraphs>71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38</cp:revision>
  <dcterms:created xsi:type="dcterms:W3CDTF">2010-12-23T19:08:21Z</dcterms:created>
  <dcterms:modified xsi:type="dcterms:W3CDTF">2011-12-05T18:57:06Z</dcterms:modified>
</cp:coreProperties>
</file>