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8" r:id="rId28"/>
    <p:sldId id="282" r:id="rId29"/>
    <p:sldId id="289" r:id="rId30"/>
    <p:sldId id="283" r:id="rId31"/>
    <p:sldId id="290" r:id="rId32"/>
    <p:sldId id="284" r:id="rId33"/>
    <p:sldId id="294" r:id="rId34"/>
    <p:sldId id="285" r:id="rId35"/>
    <p:sldId id="286" r:id="rId36"/>
    <p:sldId id="292" r:id="rId37"/>
    <p:sldId id="287" r:id="rId38"/>
    <p:sldId id="29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0AF1556-A10D-4DAC-9140-32547A0E1B41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898EABF-625C-4EBF-874D-4E332DF53C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76810" name="Rectangle 10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1" name="Rectangle 11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2" name="Rectangle 12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3" name="Rectangle 13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4" name="Rectangle 14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5" name="Rectangle 15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6" name="Rectangle 16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7" name="Rectangle 17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8" name="Rectangle 18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9" name="Rectangle 19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20" name="Rectangle 20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21" name="Rectangle 21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22" name="Rectangle 22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6828" name="Line 28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98EABF-625C-4EBF-874D-4E332DF53C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0AF1556-A10D-4DAC-9140-32547A0E1B41}" type="datetimeFigureOut">
              <a:rPr lang="ru-RU" smtClean="0"/>
              <a:pPr/>
              <a:t>02.06.2011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98EABF-625C-4EBF-874D-4E332DF53C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0AF1556-A10D-4DAC-9140-32547A0E1B41}" type="datetimeFigureOut">
              <a:rPr lang="ru-RU" smtClean="0"/>
              <a:pPr/>
              <a:t>02.06.2011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98EABF-625C-4EBF-874D-4E332DF53C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0AF1556-A10D-4DAC-9140-32547A0E1B41}" type="datetimeFigureOut">
              <a:rPr lang="ru-RU" smtClean="0"/>
              <a:pPr/>
              <a:t>02.06.2011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98EABF-625C-4EBF-874D-4E332DF53C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0AF1556-A10D-4DAC-9140-32547A0E1B41}" type="datetimeFigureOut">
              <a:rPr lang="ru-RU" smtClean="0"/>
              <a:pPr/>
              <a:t>02.06.2011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98EABF-625C-4EBF-874D-4E332DF53C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0AF1556-A10D-4DAC-9140-32547A0E1B41}" type="datetimeFigureOut">
              <a:rPr lang="ru-RU" smtClean="0"/>
              <a:pPr/>
              <a:t>02.06.2011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98EABF-625C-4EBF-874D-4E332DF53C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0AF1556-A10D-4DAC-9140-32547A0E1B41}" type="datetimeFigureOut">
              <a:rPr lang="ru-RU" smtClean="0"/>
              <a:pPr/>
              <a:t>02.06.2011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98EABF-625C-4EBF-874D-4E332DF53C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0AF1556-A10D-4DAC-9140-32547A0E1B41}" type="datetimeFigureOut">
              <a:rPr lang="ru-RU" smtClean="0"/>
              <a:pPr/>
              <a:t>02.06.2011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98EABF-625C-4EBF-874D-4E332DF53C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0AF1556-A10D-4DAC-9140-32547A0E1B41}" type="datetimeFigureOut">
              <a:rPr lang="ru-RU" smtClean="0"/>
              <a:pPr/>
              <a:t>02.06.2011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98EABF-625C-4EBF-874D-4E332DF53C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0AF1556-A10D-4DAC-9140-32547A0E1B41}" type="datetimeFigureOut">
              <a:rPr lang="ru-RU" smtClean="0"/>
              <a:pPr/>
              <a:t>02.06.2011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98EABF-625C-4EBF-874D-4E332DF53C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0AF1556-A10D-4DAC-9140-32547A0E1B41}" type="datetimeFigureOut">
              <a:rPr lang="ru-RU" smtClean="0"/>
              <a:pPr/>
              <a:t>02.06.2011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6898EABF-625C-4EBF-874D-4E332DF53C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75786" name="Rectangle 10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87" name="Rectangle 11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88" name="Rectangle 12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89" name="Rectangle 13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90" name="Rectangle 14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91" name="Rectangle 15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92" name="Rectangle 16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93" name="Rectangle 17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94" name="Rectangle 18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95" name="Rectangle 19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96" name="Rectangle 20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97" name="Rectangle 21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98" name="Rectangle 22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579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20AF1556-A10D-4DAC-9140-32547A0E1B41}" type="datetimeFigureOut">
              <a:rPr lang="ru-RU" smtClean="0"/>
              <a:pPr/>
              <a:t>02.06.2011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000" b="1" dirty="0" smtClean="0"/>
              <a:t>Удивительные праздники мира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Фольклор и традиции собрались в подборку фотографий из самых странных фестивалей на пяти континентах.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00042"/>
            <a:ext cx="742216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357298"/>
            <a:ext cx="7010400" cy="4114800"/>
          </a:xfrm>
        </p:spPr>
        <p:txBody>
          <a:bodyPr/>
          <a:lstStyle/>
          <a:p>
            <a:pPr algn="ctr"/>
            <a:r>
              <a:rPr lang="ru-RU" dirty="0" smtClean="0"/>
              <a:t>Праздник кур в Уэйн, штат Небраска. Мужчины, одетые, как куры, готовятся выступить на Курином Шоу. Каждое лето, Уэйн – город в штате Небраска, чествует этих птиц целым рядом мероприятий: танцы с крупнейшими курицами в мире, насесты для куриц из цемента, украшенные местными художниками и, к огорчению птиц-покровителей торжества, гонка, побеждает в которой тот, кто съест больше куриных крылышек.</a:t>
            </a:r>
            <a:endParaRPr lang="ru-RU" dirty="0"/>
          </a:p>
        </p:txBody>
      </p:sp>
    </p:spTree>
  </p:cSld>
  <p:clrMapOvr>
    <a:masterClrMapping/>
  </p:clrMapOvr>
  <p:transition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00042"/>
            <a:ext cx="732701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357298"/>
            <a:ext cx="7010400" cy="4114800"/>
          </a:xfrm>
        </p:spPr>
        <p:txBody>
          <a:bodyPr/>
          <a:lstStyle/>
          <a:p>
            <a:pPr algn="ctr"/>
            <a:r>
              <a:rPr lang="ru-RU" dirty="0" smtClean="0"/>
              <a:t>Празднование Тела Христа (</a:t>
            </a:r>
            <a:r>
              <a:rPr lang="ru-RU" dirty="0" err="1" smtClean="0"/>
              <a:t>Corpus</a:t>
            </a:r>
            <a:r>
              <a:rPr lang="ru-RU" dirty="0" smtClean="0"/>
              <a:t> </a:t>
            </a:r>
            <a:r>
              <a:rPr lang="ru-RU" dirty="0" err="1" smtClean="0"/>
              <a:t>Christi</a:t>
            </a:r>
            <a:r>
              <a:rPr lang="ru-RU" dirty="0" smtClean="0"/>
              <a:t>), Испания. Человек в маске, известный как </a:t>
            </a:r>
            <a:r>
              <a:rPr lang="ru-RU" dirty="0" err="1" smtClean="0"/>
              <a:t>El</a:t>
            </a:r>
            <a:r>
              <a:rPr lang="ru-RU" dirty="0" smtClean="0"/>
              <a:t> </a:t>
            </a:r>
            <a:r>
              <a:rPr lang="ru-RU" dirty="0" err="1" smtClean="0"/>
              <a:t>Colacho</a:t>
            </a:r>
            <a:r>
              <a:rPr lang="ru-RU" dirty="0" smtClean="0"/>
              <a:t>, символ Сатаны, перепрыгивает через группу девочек. Многовековой ритуал предназначен для защиты детей от злых духов. Празднование </a:t>
            </a:r>
            <a:r>
              <a:rPr lang="ru-RU" dirty="0" err="1" smtClean="0"/>
              <a:t>Chorpus</a:t>
            </a:r>
            <a:r>
              <a:rPr lang="ru-RU" dirty="0" smtClean="0"/>
              <a:t> </a:t>
            </a:r>
            <a:r>
              <a:rPr lang="ru-RU" dirty="0" err="1" smtClean="0"/>
              <a:t>Christi</a:t>
            </a:r>
            <a:r>
              <a:rPr lang="ru-RU" dirty="0" smtClean="0"/>
              <a:t>, проводится каждый год в </a:t>
            </a:r>
            <a:r>
              <a:rPr lang="ru-RU" dirty="0" err="1" smtClean="0"/>
              <a:t>Кастрильо-де-Мурсия</a:t>
            </a:r>
            <a:r>
              <a:rPr lang="ru-RU" dirty="0" smtClean="0"/>
              <a:t>, Испания, и отдает дань католическому празднованию Святого Причастия.</a:t>
            </a:r>
            <a:endParaRPr lang="ru-RU" dirty="0"/>
          </a:p>
        </p:txBody>
      </p:sp>
    </p:spTree>
  </p:cSld>
  <p:clrMapOvr>
    <a:masterClrMapping/>
  </p:clrMapOvr>
  <p:transition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71480"/>
            <a:ext cx="723185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500174"/>
            <a:ext cx="7901014" cy="4114800"/>
          </a:xfrm>
        </p:spPr>
        <p:txBody>
          <a:bodyPr/>
          <a:lstStyle/>
          <a:p>
            <a:pPr algn="ctr"/>
            <a:r>
              <a:rPr lang="ru-RU" dirty="0" smtClean="0"/>
              <a:t>Фестиваль </a:t>
            </a:r>
            <a:r>
              <a:rPr lang="ru-RU" dirty="0" err="1" smtClean="0"/>
              <a:t>Шлихерлауфен</a:t>
            </a:r>
            <a:r>
              <a:rPr lang="ru-RU" dirty="0" smtClean="0"/>
              <a:t> (</a:t>
            </a:r>
            <a:r>
              <a:rPr lang="ru-RU" dirty="0" err="1" smtClean="0"/>
              <a:t>Schleicherlaufen</a:t>
            </a:r>
            <a:r>
              <a:rPr lang="ru-RU" dirty="0" smtClean="0"/>
              <a:t>), Австрия. Улицы </a:t>
            </a:r>
            <a:r>
              <a:rPr lang="ru-RU" dirty="0" err="1" smtClean="0"/>
              <a:t>Тельфс</a:t>
            </a:r>
            <a:r>
              <a:rPr lang="ru-RU" dirty="0" smtClean="0"/>
              <a:t>, в Австрии, превращаются в мир мистический и почти потусторонний. Люди в масках проходят по городу один раз в пять лет, как раз перед началом Великого поста. Первые свидетельства о фестивале </a:t>
            </a:r>
            <a:r>
              <a:rPr lang="ru-RU" dirty="0" err="1" smtClean="0"/>
              <a:t>Schleicherlaufen</a:t>
            </a:r>
            <a:r>
              <a:rPr lang="ru-RU" dirty="0" smtClean="0"/>
              <a:t> относятся к пятнадцатому веку, но праздник может также иметь более глубокие корни, связанные с дохристианскими ритуалами жителей области.</a:t>
            </a:r>
            <a:endParaRPr lang="ru-RU" dirty="0"/>
          </a:p>
        </p:txBody>
      </p:sp>
    </p:spTree>
  </p:cSld>
  <p:clrMapOvr>
    <a:masterClrMapping/>
  </p:clrMapOvr>
  <p:transition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8604"/>
            <a:ext cx="742216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500174"/>
            <a:ext cx="7010400" cy="4114800"/>
          </a:xfrm>
        </p:spPr>
        <p:txBody>
          <a:bodyPr/>
          <a:lstStyle/>
          <a:p>
            <a:pPr algn="ctr"/>
            <a:r>
              <a:rPr lang="ru-RU" dirty="0" smtClean="0"/>
              <a:t>Фестиваль </a:t>
            </a:r>
            <a:r>
              <a:rPr lang="ru-RU" dirty="0" err="1" smtClean="0"/>
              <a:t>Геревол</a:t>
            </a:r>
            <a:r>
              <a:rPr lang="ru-RU" dirty="0" smtClean="0"/>
              <a:t> (</a:t>
            </a:r>
            <a:r>
              <a:rPr lang="ru-RU" dirty="0" err="1" smtClean="0"/>
              <a:t>Gerewol</a:t>
            </a:r>
            <a:r>
              <a:rPr lang="ru-RU" dirty="0" smtClean="0"/>
              <a:t>), Республика Нигер. В Западной Африке кочевники </a:t>
            </a:r>
            <a:r>
              <a:rPr lang="ru-RU" dirty="0" err="1" smtClean="0"/>
              <a:t>Wodaabe</a:t>
            </a:r>
            <a:r>
              <a:rPr lang="ru-RU" dirty="0" smtClean="0"/>
              <a:t> ежегодно чествуют свои представления о красоте во время праздника </a:t>
            </a:r>
            <a:r>
              <a:rPr lang="ru-RU" dirty="0" err="1" smtClean="0"/>
              <a:t>Gerewol</a:t>
            </a:r>
            <a:r>
              <a:rPr lang="ru-RU" dirty="0" smtClean="0"/>
              <a:t>. Юноши привлекают к себе внимание жюри из женщин праздничной одеждой и традиционным танцем, называющимся Яке. Счастливый победитель получает жену или возлюбленную.</a:t>
            </a:r>
            <a:endParaRPr lang="ru-RU" dirty="0"/>
          </a:p>
        </p:txBody>
      </p:sp>
    </p:spTree>
  </p:cSld>
  <p:clrMapOvr>
    <a:masterClrMapping/>
  </p:clrMapOvr>
  <p:transition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71480"/>
            <a:ext cx="742216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928670"/>
            <a:ext cx="7010400" cy="4114800"/>
          </a:xfrm>
        </p:spPr>
        <p:txBody>
          <a:bodyPr/>
          <a:lstStyle/>
          <a:p>
            <a:pPr algn="ctr"/>
            <a:r>
              <a:rPr lang="ru-RU" dirty="0" smtClean="0"/>
              <a:t>Фестиваль фонарей, Тайвань. Светящиеся фонари несут ввысь надежды и молитвы тайцев на новый год. Празднуется в первую ночь полнолуния нового года. Ночь фонарей является традиционным праздником в Китае и на Тайване. И если его происхождение до сих пор неизвестно, фестиваль, похоже, ждет впереди долгая жизнь – в последние годы во время праздника также проводятся фейерверки и световые шоу.</a:t>
            </a:r>
            <a:endParaRPr lang="ru-RU" dirty="0"/>
          </a:p>
        </p:txBody>
      </p:sp>
    </p:spTree>
  </p:cSld>
  <p:clrMapOvr>
    <a:masterClrMapping/>
  </p:clrMapOvr>
  <p:transition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988" y="500042"/>
            <a:ext cx="7589012" cy="569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00042"/>
            <a:ext cx="732701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500174"/>
            <a:ext cx="8143900" cy="4114800"/>
          </a:xfrm>
        </p:spPr>
        <p:txBody>
          <a:bodyPr/>
          <a:lstStyle/>
          <a:p>
            <a:pPr algn="ctr"/>
            <a:r>
              <a:rPr lang="ru-RU" dirty="0" smtClean="0"/>
              <a:t>Лошади и всадники участвуют в долгом празднике кочевников Кыргызстана. Современные жители с гордостью показывают, что они еще могут выполнять акробатические трюки на лошадях и даже импровизировать верхом во время борьбы, называемой </a:t>
            </a:r>
            <a:r>
              <a:rPr lang="ru-RU" dirty="0" err="1" smtClean="0"/>
              <a:t>оодариш</a:t>
            </a:r>
            <a:r>
              <a:rPr lang="ru-RU" dirty="0" smtClean="0"/>
              <a:t>. Праздник, восхваляющий мастерство кочевников, отмечается с большим количеством еды и напитков. Это событие, которое проводится в </a:t>
            </a:r>
            <a:r>
              <a:rPr lang="ru-RU" dirty="0" err="1" smtClean="0"/>
              <a:t>Сарала-Саз</a:t>
            </a:r>
            <a:r>
              <a:rPr lang="ru-RU" dirty="0" smtClean="0"/>
              <a:t>, привлекает многих туристов в этот прекрасный, но отдаленный район.</a:t>
            </a:r>
            <a:endParaRPr lang="ru-RU" dirty="0"/>
          </a:p>
        </p:txBody>
      </p:sp>
    </p:spTree>
  </p:cSld>
  <p:clrMapOvr>
    <a:masterClrMapping/>
  </p:clrMapOvr>
  <p:transition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Arxiv\Зображення\Етнографія\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00042"/>
            <a:ext cx="7327010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Фестиваль </a:t>
            </a:r>
            <a:r>
              <a:rPr lang="ru-RU" dirty="0" err="1" smtClean="0"/>
              <a:t>Ганеша</a:t>
            </a:r>
            <a:r>
              <a:rPr lang="ru-RU" dirty="0" smtClean="0"/>
              <a:t>, Индия. Праздник </a:t>
            </a:r>
            <a:r>
              <a:rPr lang="ru-RU" dirty="0" err="1" smtClean="0"/>
              <a:t>Ganesh</a:t>
            </a:r>
            <a:r>
              <a:rPr lang="ru-RU" dirty="0" smtClean="0"/>
              <a:t> </a:t>
            </a:r>
            <a:r>
              <a:rPr lang="ru-RU" dirty="0" err="1" smtClean="0"/>
              <a:t>Chaturthi</a:t>
            </a:r>
            <a:r>
              <a:rPr lang="ru-RU" dirty="0" smtClean="0"/>
              <a:t> (длиною в 10 дней) отдает дань популярному индуистскому богу с головой слона. Около 200.000 идолов бога </a:t>
            </a:r>
            <a:r>
              <a:rPr lang="ru-RU" dirty="0" err="1" smtClean="0"/>
              <a:t>Ганеши</a:t>
            </a:r>
            <a:r>
              <a:rPr lang="ru-RU" dirty="0" smtClean="0"/>
              <a:t> украшают в общественных местах и домах. Празднование достигает своего апогея, когда большие статуи </a:t>
            </a:r>
            <a:r>
              <a:rPr lang="ru-RU" dirty="0" err="1" smtClean="0"/>
              <a:t>Ганеши</a:t>
            </a:r>
            <a:r>
              <a:rPr lang="ru-RU" dirty="0" smtClean="0"/>
              <a:t> погружают в Аравийское море для торжественных омовений.</a:t>
            </a:r>
            <a:endParaRPr lang="ru-RU" dirty="0"/>
          </a:p>
        </p:txBody>
      </p:sp>
    </p:spTree>
  </p:cSld>
  <p:clrMapOvr>
    <a:masterClrMapping/>
  </p:clrMapOvr>
  <p:transition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Arxiv\Зображення\Етнографія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00042"/>
            <a:ext cx="7517322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81200"/>
            <a:ext cx="8786842" cy="4114800"/>
          </a:xfrm>
        </p:spPr>
        <p:txBody>
          <a:bodyPr/>
          <a:lstStyle/>
          <a:p>
            <a:r>
              <a:rPr lang="ru-RU" sz="2400" dirty="0" smtClean="0"/>
              <a:t>Праздник Черного </a:t>
            </a:r>
            <a:r>
              <a:rPr lang="ru-RU" sz="2400" dirty="0" err="1" smtClean="0"/>
              <a:t>Назаретянина</a:t>
            </a:r>
            <a:r>
              <a:rPr lang="ru-RU" sz="2400" dirty="0" smtClean="0"/>
              <a:t>, Филиппины. Во время парада по улицам Манилы верующие осаждают огромное изображение Христа, Черного Назарянина. Каждый год этот праздник привлекает сотни тысяч христиан, большинство из которых идут босиком, а также оставляют свою одежду организаторам, в надежде, что их вещами протрут статую и вернут законным владельцам. Вера в сверхъестественные возможности статуи продолжается уже 400 лет, возможно, из-за ее невероятной истории. Во время путешествия из Мексики в 1606 году, на лодке, которая везла статую, вспыхнул пожар, но, статуя, хотя и почерневшая, была спасена.</a:t>
            </a:r>
            <a:endParaRPr lang="ru-RU" sz="2400" dirty="0"/>
          </a:p>
        </p:txBody>
      </p:sp>
    </p:spTree>
  </p:cSld>
  <p:clrMapOvr>
    <a:masterClrMapping/>
  </p:clrMapOvr>
  <p:transition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Arxiv\Зображення\Етнографія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00042"/>
            <a:ext cx="7422166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Марди</a:t>
            </a:r>
            <a:r>
              <a:rPr lang="ru-RU" dirty="0" smtClean="0"/>
              <a:t> </a:t>
            </a:r>
            <a:r>
              <a:rPr lang="ru-RU" dirty="0" err="1" smtClean="0"/>
              <a:t>Грас</a:t>
            </a:r>
            <a:r>
              <a:rPr lang="ru-RU" dirty="0" smtClean="0"/>
              <a:t> (</a:t>
            </a:r>
            <a:r>
              <a:rPr lang="ru-RU" dirty="0" err="1" smtClean="0"/>
              <a:t>Mardi</a:t>
            </a:r>
            <a:r>
              <a:rPr lang="ru-RU" dirty="0" smtClean="0"/>
              <a:t> </a:t>
            </a:r>
            <a:r>
              <a:rPr lang="ru-RU" dirty="0" err="1" smtClean="0"/>
              <a:t>Gras</a:t>
            </a:r>
            <a:r>
              <a:rPr lang="ru-RU" dirty="0" smtClean="0"/>
              <a:t>), Луизиана. Жирный вторник – классическое празднование в Новом Орлеане. Этот ежегодный праздник дарит христианам возможность повеселиться перед началом Поста. В Новом Орлеане, коллекционирование четок является частью празднования с тех пор, как организаторы начали бросать их в толпу, в начале 20-х годов.</a:t>
            </a:r>
            <a:endParaRPr lang="ru-RU" dirty="0"/>
          </a:p>
        </p:txBody>
      </p:sp>
    </p:spTree>
  </p:cSld>
  <p:clrMapOvr>
    <a:masterClrMapping/>
  </p:clrMapOvr>
  <p:transition>
    <p:wheel spokes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Arxiv\Зображення\Етнографія\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8604"/>
            <a:ext cx="7517322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28736"/>
            <a:ext cx="8501090" cy="4114800"/>
          </a:xfrm>
        </p:spPr>
        <p:txBody>
          <a:bodyPr/>
          <a:lstStyle/>
          <a:p>
            <a:pPr algn="ctr"/>
            <a:r>
              <a:rPr lang="ru-RU" dirty="0" smtClean="0"/>
              <a:t>Карнавал, Бразилия. </a:t>
            </a:r>
            <a:r>
              <a:rPr lang="ru-RU" dirty="0" err="1" smtClean="0"/>
              <a:t>Грацианна</a:t>
            </a:r>
            <a:r>
              <a:rPr lang="ru-RU" dirty="0" smtClean="0"/>
              <a:t> Барбоса (</a:t>
            </a:r>
            <a:r>
              <a:rPr lang="ru-RU" dirty="0" err="1" smtClean="0"/>
              <a:t>Gracyanne</a:t>
            </a:r>
            <a:r>
              <a:rPr lang="ru-RU" dirty="0" smtClean="0"/>
              <a:t> </a:t>
            </a:r>
            <a:r>
              <a:rPr lang="ru-RU" dirty="0" err="1" smtClean="0"/>
              <a:t>Barbosa</a:t>
            </a:r>
            <a:r>
              <a:rPr lang="ru-RU" dirty="0" smtClean="0"/>
              <a:t>), ведущая школа самбы из </a:t>
            </a:r>
            <a:r>
              <a:rPr lang="ru-RU" dirty="0" err="1" smtClean="0"/>
              <a:t>Мангейра</a:t>
            </a:r>
            <a:r>
              <a:rPr lang="ru-RU" dirty="0" smtClean="0"/>
              <a:t>, участвует в карнавале на улицах Рио-де-Жанейро. Танец самба родился в </a:t>
            </a:r>
            <a:r>
              <a:rPr lang="ru-RU" dirty="0" err="1" smtClean="0"/>
              <a:t>Рио</a:t>
            </a:r>
            <a:r>
              <a:rPr lang="ru-RU" dirty="0" smtClean="0"/>
              <a:t>, остается сердцем города, и составляет основу, возможно, самого оригинального карнавала-парада. С 1920 года этот один из крупнейших фестивалей в мире собирает музыкантов, танцоров и дизайнеров, представляющих школы города, в которых учатся участники карнавала в течение года.</a:t>
            </a:r>
            <a:endParaRPr lang="ru-RU" dirty="0"/>
          </a:p>
        </p:txBody>
      </p:sp>
    </p:spTree>
  </p:cSld>
  <p:clrMapOvr>
    <a:masterClrMapping/>
  </p:clrMapOvr>
  <p:transition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Состязания в горах Шотландии. Участник игр, одетый в традиционный шотландский килт, состязается в метании молота, в конкурсе, который проводится в </a:t>
            </a:r>
            <a:r>
              <a:rPr lang="ru-RU" dirty="0" err="1" smtClean="0"/>
              <a:t>Гленфиннане</a:t>
            </a:r>
            <a:r>
              <a:rPr lang="ru-RU" dirty="0" smtClean="0"/>
              <a:t>. </a:t>
            </a:r>
            <a:r>
              <a:rPr lang="ru-RU" smtClean="0"/>
              <a:t>Традиционные шотландские игры состоят из состязаний, танцев, еды и напитков, чтобы отдохнуть от трудовых будней.</a:t>
            </a:r>
            <a:endParaRPr lang="ru-RU"/>
          </a:p>
        </p:txBody>
      </p:sp>
    </p:spTree>
  </p:cSld>
  <p:clrMapOvr>
    <a:masterClrMapping/>
  </p:clrMapOvr>
  <p:transition>
    <p:wheel spokes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Arxiv\Зображення\Етнографія\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8604" y="714356"/>
            <a:ext cx="7495396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Фестиваль цветов </a:t>
            </a:r>
            <a:r>
              <a:rPr lang="ru-RU" dirty="0" err="1" smtClean="0"/>
              <a:t>Панагбенга</a:t>
            </a:r>
            <a:r>
              <a:rPr lang="ru-RU" dirty="0" smtClean="0"/>
              <a:t> (</a:t>
            </a:r>
            <a:r>
              <a:rPr lang="ru-RU" dirty="0" err="1" smtClean="0"/>
              <a:t>Panagbenga</a:t>
            </a:r>
            <a:r>
              <a:rPr lang="ru-RU" dirty="0" smtClean="0"/>
              <a:t>), Филиппины. Танцовщица разбрызгивает вокруг себя воду во время фестиваля цветов </a:t>
            </a:r>
            <a:r>
              <a:rPr lang="ru-RU" dirty="0" err="1" smtClean="0"/>
              <a:t>Panagbenga</a:t>
            </a:r>
            <a:r>
              <a:rPr lang="ru-RU" dirty="0" smtClean="0"/>
              <a:t>, который проводится каждый год в феврале, в городе </a:t>
            </a:r>
            <a:r>
              <a:rPr lang="ru-RU" dirty="0" err="1" smtClean="0"/>
              <a:t>Багио</a:t>
            </a:r>
            <a:r>
              <a:rPr lang="ru-RU" dirty="0" smtClean="0"/>
              <a:t>, Филиппины. </a:t>
            </a:r>
            <a:r>
              <a:rPr lang="ru-RU" dirty="0" err="1" smtClean="0"/>
              <a:t>Panegbenga</a:t>
            </a:r>
            <a:r>
              <a:rPr lang="ru-RU" dirty="0" smtClean="0"/>
              <a:t> – термин, который буквально означает “цветение”.</a:t>
            </a:r>
            <a:endParaRPr lang="ru-RU" dirty="0"/>
          </a:p>
        </p:txBody>
      </p:sp>
    </p:spTree>
  </p:cSld>
  <p:clrMapOvr>
    <a:masterClrMapping/>
  </p:clrMapOvr>
  <p:transition>
    <p:wheel spokes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Arxiv\Зображення\Етнографія\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6"/>
            <a:ext cx="7517322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Лой</a:t>
            </a:r>
            <a:r>
              <a:rPr lang="ru-RU" dirty="0" smtClean="0"/>
              <a:t> </a:t>
            </a:r>
            <a:r>
              <a:rPr lang="ru-RU" dirty="0" err="1" smtClean="0"/>
              <a:t>Кратонг</a:t>
            </a:r>
            <a:r>
              <a:rPr lang="ru-RU" dirty="0" smtClean="0"/>
              <a:t> (</a:t>
            </a:r>
            <a:r>
              <a:rPr lang="ru-RU" dirty="0" err="1" smtClean="0"/>
              <a:t>Loy</a:t>
            </a:r>
            <a:r>
              <a:rPr lang="ru-RU" dirty="0" smtClean="0"/>
              <a:t> </a:t>
            </a:r>
            <a:r>
              <a:rPr lang="ru-RU" dirty="0" err="1" smtClean="0"/>
              <a:t>Krathong</a:t>
            </a:r>
            <a:r>
              <a:rPr lang="ru-RU" dirty="0" smtClean="0"/>
              <a:t>), Таиланд. Фестиваль </a:t>
            </a:r>
            <a:r>
              <a:rPr lang="ru-RU" dirty="0" err="1" smtClean="0"/>
              <a:t>Loy</a:t>
            </a:r>
            <a:r>
              <a:rPr lang="ru-RU" dirty="0" smtClean="0"/>
              <a:t> </a:t>
            </a:r>
            <a:r>
              <a:rPr lang="ru-RU" dirty="0" err="1" smtClean="0"/>
              <a:t>Krathong</a:t>
            </a:r>
            <a:r>
              <a:rPr lang="ru-RU" dirty="0" smtClean="0"/>
              <a:t> особенно привлекателен местом своего рождения – в историческом парке </a:t>
            </a:r>
            <a:r>
              <a:rPr lang="ru-RU" dirty="0" err="1" smtClean="0"/>
              <a:t>Сукотаи</a:t>
            </a:r>
            <a:r>
              <a:rPr lang="ru-RU" dirty="0" smtClean="0"/>
              <a:t> в Таиланде, где лежат руины древней столицы страны. В свете последнего полнолуния года, тайцы пускают по воде банановые листья (</a:t>
            </a:r>
            <a:r>
              <a:rPr lang="ru-RU" dirty="0" err="1" smtClean="0"/>
              <a:t>Krathong</a:t>
            </a:r>
            <a:r>
              <a:rPr lang="ru-RU" dirty="0" smtClean="0"/>
              <a:t>), отдав им молитвы и надежды на новый год.</a:t>
            </a:r>
            <a:endParaRPr lang="ru-RU" dirty="0"/>
          </a:p>
        </p:txBody>
      </p:sp>
    </p:spTree>
  </p:cSld>
  <p:clrMapOvr>
    <a:masterClrMapping/>
  </p:clrMapOvr>
  <p:transition>
    <p:wheel spokes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Arxiv\Зображення\Етнографія\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7166"/>
            <a:ext cx="3814789" cy="57150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5008" y="1785926"/>
            <a:ext cx="29289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Холи фестиваль. Девочка, покрытая цветным порошком во время фестиваля Холи. Индуистские религиозные празднования, проводится каждый год в </a:t>
            </a:r>
            <a:r>
              <a:rPr lang="ru-RU" sz="2400" dirty="0" err="1" smtClean="0"/>
              <a:t>Калуа-Лумпур</a:t>
            </a:r>
            <a:r>
              <a:rPr lang="ru-RU" sz="2400" dirty="0" smtClean="0"/>
              <a:t>, Малайзия.</a:t>
            </a:r>
            <a:endParaRPr lang="ru-RU" sz="2400" dirty="0"/>
          </a:p>
        </p:txBody>
      </p:sp>
    </p:spTree>
  </p:cSld>
  <p:clrMapOvr>
    <a:masterClrMapping/>
  </p:clrMapOvr>
  <p:transition>
    <p:wheel spokes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Arxiv\Зображення\Етнографія\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734" y="500042"/>
            <a:ext cx="7923704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Фестиваль джаза и традиций Нового Орлеана. Шоу индейцев </a:t>
            </a:r>
            <a:r>
              <a:rPr lang="ru-RU" dirty="0" err="1" smtClean="0"/>
              <a:t>Houma</a:t>
            </a:r>
            <a:r>
              <a:rPr lang="ru-RU" dirty="0" smtClean="0"/>
              <a:t> на фестивале джаза и традиций в Новом Орлеане отличается исключительной красотой.</a:t>
            </a:r>
            <a:endParaRPr lang="ru-RU" dirty="0"/>
          </a:p>
        </p:txBody>
      </p:sp>
    </p:spTree>
  </p:cSld>
  <p:clrMapOvr>
    <a:masterClrMapping/>
  </p:clrMapOvr>
  <p:transition>
    <p:wheel spokes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Arxiv\Зображення\Етнографія\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00042"/>
            <a:ext cx="7517322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Дивали</a:t>
            </a:r>
            <a:r>
              <a:rPr lang="ru-RU" dirty="0" smtClean="0"/>
              <a:t> (</a:t>
            </a:r>
            <a:r>
              <a:rPr lang="ru-RU" dirty="0" err="1" smtClean="0"/>
              <a:t>Diwalli</a:t>
            </a:r>
            <a:r>
              <a:rPr lang="ru-RU" dirty="0" smtClean="0"/>
              <a:t>), фестиваль огней. В Джайпуре, столице индийского штата </a:t>
            </a:r>
            <a:r>
              <a:rPr lang="ru-RU" dirty="0" err="1" smtClean="0"/>
              <a:t>Раджастхан</a:t>
            </a:r>
            <a:r>
              <a:rPr lang="ru-RU" dirty="0" smtClean="0"/>
              <a:t>, люди со свечами в руках празднуют </a:t>
            </a:r>
            <a:r>
              <a:rPr lang="ru-RU" dirty="0" err="1" smtClean="0"/>
              <a:t>Дивали</a:t>
            </a:r>
            <a:r>
              <a:rPr lang="ru-RU" dirty="0" smtClean="0"/>
              <a:t>, индуистский праздник огней. Этот фестиваль, длится пять дней и символизирует начало Нового года и победу света над тьмой.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71479"/>
            <a:ext cx="7358114" cy="552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Фестиваль Огня </a:t>
            </a:r>
            <a:r>
              <a:rPr lang="ru-RU" dirty="0" err="1" smtClean="0"/>
              <a:t>Белтейн</a:t>
            </a:r>
            <a:r>
              <a:rPr lang="ru-RU" dirty="0" smtClean="0"/>
              <a:t>, Шотландия. «Кельты» с оголенными торсами поднимают факелы во время фестиваля Огня </a:t>
            </a:r>
            <a:r>
              <a:rPr lang="ru-RU" dirty="0" err="1" smtClean="0"/>
              <a:t>Белтейн</a:t>
            </a:r>
            <a:r>
              <a:rPr lang="ru-RU" dirty="0" smtClean="0"/>
              <a:t>, рядом с </a:t>
            </a:r>
            <a:r>
              <a:rPr lang="ru-RU" dirty="0" err="1" smtClean="0"/>
              <a:t>Карлтон</a:t>
            </a:r>
            <a:r>
              <a:rPr lang="ru-RU" dirty="0" smtClean="0"/>
              <a:t> Хилл, в Эдинбурге. Эти ежегодные народные гуляния являются современным возрождением древнего кельтского празднования прихода лета.</a:t>
            </a:r>
            <a:endParaRPr lang="ru-RU" dirty="0"/>
          </a:p>
        </p:txBody>
      </p:sp>
    </p:spTree>
  </p:cSld>
  <p:clrMapOvr>
    <a:masterClrMapping/>
  </p:clrMapOvr>
  <p:transition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8497" y="714356"/>
            <a:ext cx="758550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Праздник голых мужчин. </a:t>
            </a:r>
            <a:r>
              <a:rPr lang="ru-RU" dirty="0" err="1" smtClean="0"/>
              <a:t>Hadaka</a:t>
            </a:r>
            <a:r>
              <a:rPr lang="ru-RU" dirty="0" smtClean="0"/>
              <a:t> </a:t>
            </a:r>
            <a:r>
              <a:rPr lang="ru-RU" dirty="0" err="1" smtClean="0"/>
              <a:t>Matsuri</a:t>
            </a:r>
            <a:r>
              <a:rPr lang="ru-RU" dirty="0" smtClean="0"/>
              <a:t> (в буквальном смысле, праздник голого мужчины) в </a:t>
            </a:r>
            <a:r>
              <a:rPr lang="ru-RU" dirty="0" err="1" smtClean="0"/>
              <a:t>Окаяма</a:t>
            </a:r>
            <a:r>
              <a:rPr lang="ru-RU" dirty="0" smtClean="0"/>
              <a:t>, Япония, является традиционным фестивалем, который празднуется уже 1200 лет. Снимок был сделан в зимний период, температура около 9 градусов. Мужчины ныряют в ледяную воду, проходя обряд очищения.</a:t>
            </a:r>
            <a:endParaRPr lang="ru-RU" dirty="0"/>
          </a:p>
        </p:txBody>
      </p:sp>
    </p:spTree>
  </p:cSld>
  <p:clrMapOvr>
    <a:masterClrMapping/>
  </p:clrMapOvr>
  <p:transition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8604"/>
            <a:ext cx="732701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Вегетарианский фестиваль, Таиланд. Верующие храма на </a:t>
            </a:r>
            <a:r>
              <a:rPr lang="ru-RU" dirty="0" err="1" smtClean="0"/>
              <a:t>Bang</a:t>
            </a:r>
            <a:r>
              <a:rPr lang="ru-RU" dirty="0" smtClean="0"/>
              <a:t> </a:t>
            </a:r>
            <a:r>
              <a:rPr lang="ru-RU" dirty="0" err="1" smtClean="0"/>
              <a:t>Neow</a:t>
            </a:r>
            <a:r>
              <a:rPr lang="ru-RU" dirty="0" smtClean="0"/>
              <a:t>, участвуют в параде вегетарианского фестиваля на острове </a:t>
            </a:r>
            <a:r>
              <a:rPr lang="ru-RU" dirty="0" err="1" smtClean="0"/>
              <a:t>Пхукет</a:t>
            </a:r>
            <a:r>
              <a:rPr lang="ru-RU" dirty="0" smtClean="0"/>
              <a:t> в Таиланде, втыкают оружие в себя, в знак протеста. Китайские иммигранты дали начало этой </a:t>
            </a:r>
            <a:r>
              <a:rPr lang="ru-RU" dirty="0" err="1" smtClean="0"/>
              <a:t>даосской</a:t>
            </a:r>
            <a:r>
              <a:rPr lang="ru-RU" dirty="0" smtClean="0"/>
              <a:t> церемонии в 1825 году, когда люди, верящие в бога, ели вегетарианскую пищу, чтобы спастись от эпидемии.</a:t>
            </a:r>
            <a:endParaRPr lang="ru-RU" dirty="0"/>
          </a:p>
        </p:txBody>
      </p:sp>
    </p:spTree>
  </p:cSld>
  <p:clrMapOvr>
    <a:masterClrMapping/>
  </p:clrMapOvr>
  <p:transition>
    <p:wheel spokes="1"/>
  </p:transition>
</p:sld>
</file>

<file path=ppt/theme/theme1.xml><?xml version="1.0" encoding="utf-8"?>
<a:theme xmlns:a="http://schemas.openxmlformats.org/drawingml/2006/main" name="Cascade">
  <a:themeElements>
    <a:clrScheme name="Тема Offic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18</TotalTime>
  <Words>1065</Words>
  <Application>Microsoft Office PowerPoint</Application>
  <PresentationFormat>Экран (4:3)</PresentationFormat>
  <Paragraphs>22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Cascade</vt:lpstr>
      <vt:lpstr>Удивительные праздники мира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Удивительные праздники мира </dc:title>
  <dc:creator>User</dc:creator>
  <cp:lastModifiedBy>User</cp:lastModifiedBy>
  <cp:revision>6</cp:revision>
  <dcterms:created xsi:type="dcterms:W3CDTF">2011-06-02T15:18:58Z</dcterms:created>
  <dcterms:modified xsi:type="dcterms:W3CDTF">2011-06-02T15:40:29Z</dcterms:modified>
</cp:coreProperties>
</file>