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75" r:id="rId4"/>
    <p:sldId id="258" r:id="rId5"/>
    <p:sldId id="276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2" r:id="rId21"/>
    <p:sldId id="273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50" autoAdjust="0"/>
    <p:restoredTop sz="94660"/>
  </p:normalViewPr>
  <p:slideViewPr>
    <p:cSldViewPr>
      <p:cViewPr varScale="1">
        <p:scale>
          <a:sx n="61" d="100"/>
          <a:sy n="61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1E4D5-E6F5-434C-95F8-714AD54D1ABB}" type="datetimeFigureOut">
              <a:rPr lang="ru-RU" smtClean="0"/>
              <a:t>31.10.2011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5D49D-36EF-4A04-8E6E-1A225D7C11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Не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D49D-36EF-4A04-8E6E-1A225D7C1191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B53CBA-BEF1-49A6-85BF-27D92FBD1161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1A9184-D2A5-4468-A570-AD51630B8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(211)_%D0%86%D0%B7%D0%BE%D0%BB%D1%8C%D0%B4%D0%B0&amp;action=edit&amp;redlink=1" TargetMode="External"/><Relationship Id="rId3" Type="http://schemas.openxmlformats.org/officeDocument/2006/relationships/hyperlink" Target="http://uk.wikipedia.org/wiki/%D0%9C%D1%96%D0%B6%D0%BD%D0%B0%D1%80%D0%BE%D0%B4%D0%BD%D0%B8%D0%B9_%D0%90%D1%81%D1%82%D1%80%D0%BE%D0%BD%D0%BE%D0%BC%D1%96%D1%87%D0%BD%D0%B8%D0%B9_%D0%A1%D0%BE%D1%8E%D0%B7" TargetMode="External"/><Relationship Id="rId7" Type="http://schemas.openxmlformats.org/officeDocument/2006/relationships/hyperlink" Target="http://uk.wikipedia.org/w/index.php?title=%D0%86%D0%B7%D0%BE%D0%BB%D1%8C%D0%B4%D0%B0_(%D0%BA%D1%80%D0%B0%D1%82%D0%B5%D1%80)&amp;action=edit&amp;redlink=1" TargetMode="External"/><Relationship Id="rId2" Type="http://schemas.openxmlformats.org/officeDocument/2006/relationships/hyperlink" Target="http://uk.wikipedia.org/w/index.php?title=1982_%D1%80%D1%96%D0%BA_%D1%83_%D0%BD%D0%B0%D1%83%D1%86%D1%96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2%D1%80%D1%96%D1%81%D1%82%D0%B0%D0%BD_(%D0%BA%D1%80%D0%B0%D1%82%D0%B5%D1%80)&amp;action=edit&amp;redlink=1" TargetMode="External"/><Relationship Id="rId5" Type="http://schemas.openxmlformats.org/officeDocument/2006/relationships/hyperlink" Target="http://uk.wikipedia.org/wiki/%D0%9C%D1%96%D0%BC%D0%B0%D1%81_(%D1%81%D1%83%D0%BF%D1%83%D1%82%D0%BD%D0%B8%D0%BA)" TargetMode="External"/><Relationship Id="rId4" Type="http://schemas.openxmlformats.org/officeDocument/2006/relationships/hyperlink" Target="http://uk.wikipedia.org/wiki/%D0%A1%D0%B0%D1%82%D1%83%D1%80%D0%BD_(%D0%BF%D0%BB%D0%B0%D0%BD%D0%B5%D1%82%D0%B0)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XII_%D1%81%D1%82%D0%BE%D0%BB%D1%96%D1%82%D1%82%D1%8F" TargetMode="External"/><Relationship Id="rId2" Type="http://schemas.openxmlformats.org/officeDocument/2006/relationships/hyperlink" Target="http://uk.wikipedia.org/wiki/%D0%9B%D0%B8%D1%86%D0%B0%D1%80%D1%81%D1%8C%D0%BA%D0%B8%D0%B9_%D1%80%D0%BE%D0%BC%D0%B0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0%B5%D0%BB%D1%8C%D1%82%D0%B8" TargetMode="External"/><Relationship Id="rId4" Type="http://schemas.openxmlformats.org/officeDocument/2006/relationships/hyperlink" Target="http://uk.wikipedia.org/wiki/%D0%A1%D0%B5%D1%80%D0%B5%D0%B4%D0%BD%D1%96_%D0%B2%D1%96%D0%BA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XII" TargetMode="External"/><Relationship Id="rId3" Type="http://schemas.openxmlformats.org/officeDocument/2006/relationships/hyperlink" Target="http://uk.wikipedia.org/wiki/%D0%A8%D0%BE%D1%82%D0%BB%D0%B0%D0%BD%D0%B4%D1%96%D1%8F" TargetMode="External"/><Relationship Id="rId7" Type="http://schemas.openxmlformats.org/officeDocument/2006/relationships/hyperlink" Target="http://uk.wikipedia.org/wiki/%D0%9A%D0%BE%D1%80%D0%BD%D1%83%D0%BE%D0%BB%D0%BB" TargetMode="External"/><Relationship Id="rId2" Type="http://schemas.openxmlformats.org/officeDocument/2006/relationships/hyperlink" Target="http://uk.wikipedia.org/wiki/%D0%86%D1%80%D0%BB%D0%B0%D0%BD%D0%B4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0%B5%D0%BB%D1%8C%D1%81" TargetMode="External"/><Relationship Id="rId11" Type="http://schemas.openxmlformats.org/officeDocument/2006/relationships/hyperlink" Target="http://uk.wikipedia.org/w/index.php?title=%D0%9A%D0%BB%D1%96%D0%B6%D0%B5%D1%81&amp;action=edit&amp;redlink=1" TargetMode="External"/><Relationship Id="rId5" Type="http://schemas.openxmlformats.org/officeDocument/2006/relationships/hyperlink" Target="http://uk.wikipedia.org/wiki/VIII_%D1%81%D1%82%D0%BE%D0%BB%D1%96%D1%82%D1%82%D1%8F" TargetMode="External"/><Relationship Id="rId10" Type="http://schemas.openxmlformats.org/officeDocument/2006/relationships/hyperlink" Target="http://uk.wikipedia.org/wiki/%D0%9A%D1%80%D0%B5%D1%82%D1%8C%D1%94%D0%BD_%D0%B4%D0%B5_%D0%A2%D1%80%D1%83%D0%B0" TargetMode="External"/><Relationship Id="rId4" Type="http://schemas.openxmlformats.org/officeDocument/2006/relationships/hyperlink" Target="http://uk.wikipedia.org/wiki/%D0%9F%D1%96%D0%BA%D1%82%D0%B8" TargetMode="External"/><Relationship Id="rId9" Type="http://schemas.openxmlformats.org/officeDocument/2006/relationships/hyperlink" Target="http://uk.wikipedia.org/wiki/114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601076" cy="3500462"/>
          </a:xfrm>
        </p:spPr>
        <p:txBody>
          <a:bodyPr>
            <a:normAutofit/>
          </a:bodyPr>
          <a:lstStyle/>
          <a:p>
            <a:pPr algn="ctr"/>
            <a:r>
              <a:rPr lang="uk-UA" sz="8800" dirty="0" err="1" smtClean="0">
                <a:latin typeface="a_MachinaOrtoSht" pitchFamily="82" charset="-52"/>
              </a:rPr>
              <a:t>Трістан</a:t>
            </a:r>
            <a:r>
              <a:rPr lang="uk-UA" sz="8800" dirty="0" smtClean="0">
                <a:latin typeface="a_MachinaOrtoSht" pitchFamily="82" charset="-52"/>
              </a:rPr>
              <a:t> та Ізольда</a:t>
            </a:r>
            <a:endParaRPr lang="ru-RU" sz="8800" dirty="0">
              <a:latin typeface="a_MachinaOrtoSht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500570"/>
            <a:ext cx="3690934" cy="2057408"/>
          </a:xfrm>
        </p:spPr>
        <p:txBody>
          <a:bodyPr>
            <a:normAutofit lnSpcReduction="10000"/>
          </a:bodyPr>
          <a:lstStyle/>
          <a:p>
            <a:pPr algn="r"/>
            <a:r>
              <a:rPr lang="uk-UA" b="1" dirty="0" smtClean="0"/>
              <a:t>Автор: Кодола Валентина Іванівна</a:t>
            </a:r>
            <a:endParaRPr lang="ru-RU" b="1" dirty="0" smtClean="0"/>
          </a:p>
          <a:p>
            <a:pPr algn="r"/>
            <a:r>
              <a:rPr lang="uk-UA" b="1" dirty="0" err="1" smtClean="0"/>
              <a:t>Шендерівський</a:t>
            </a:r>
            <a:r>
              <a:rPr lang="uk-UA" b="1" dirty="0" smtClean="0"/>
              <a:t> НВК </a:t>
            </a:r>
            <a:endParaRPr lang="ru-RU" b="1" dirty="0" smtClean="0"/>
          </a:p>
          <a:p>
            <a:pPr algn="r"/>
            <a:r>
              <a:rPr lang="uk-UA" b="1" dirty="0" smtClean="0"/>
              <a:t>К-Шевченківський р-н</a:t>
            </a:r>
            <a:endParaRPr lang="ru-RU" b="1" dirty="0" smtClean="0"/>
          </a:p>
          <a:p>
            <a:pPr algn="r"/>
            <a:r>
              <a:rPr lang="uk-UA" b="1" dirty="0" smtClean="0"/>
              <a:t>Черкаська обл.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951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929454" y="5429264"/>
            <a:ext cx="1987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Duncan, John (1912) Tristan and </a:t>
            </a:r>
            <a:r>
              <a:rPr lang="en-US" dirty="0" err="1" smtClean="0"/>
              <a:t>Isolt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506" y="0"/>
            <a:ext cx="5970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6215082"/>
            <a:ext cx="260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</a:t>
            </a:r>
            <a:r>
              <a:rPr lang="en-US" dirty="0" smtClean="0"/>
              <a:t>August </a:t>
            </a:r>
            <a:r>
              <a:rPr lang="en-US" dirty="0" err="1" smtClean="0"/>
              <a:t>Spiess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43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60" y="6215082"/>
            <a:ext cx="263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John William Waterhouse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7121" y="0"/>
            <a:ext cx="4636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6000768"/>
            <a:ext cx="344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Tristan and </a:t>
            </a:r>
            <a:r>
              <a:rPr lang="en-US" dirty="0" err="1" smtClean="0"/>
              <a:t>Isolde</a:t>
            </a:r>
            <a:r>
              <a:rPr lang="en-US" dirty="0" smtClean="0"/>
              <a:t> by Louis </a:t>
            </a:r>
            <a:r>
              <a:rPr lang="en-US" dirty="0" err="1" smtClean="0"/>
              <a:t>Rhead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1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57950" y="6072206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Hughes Merle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2534" y="0"/>
            <a:ext cx="60114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5857892"/>
            <a:ext cx="1357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C.</a:t>
            </a:r>
            <a:r>
              <a:rPr lang="ru-RU" dirty="0" err="1" smtClean="0"/>
              <a:t>Г.Метьярд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812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6000768"/>
            <a:ext cx="392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Изольда.Иллюстрации</a:t>
            </a:r>
            <a:r>
              <a:rPr lang="ru-RU" dirty="0" smtClean="0"/>
              <a:t> к книге «Тристан и Изольда»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9897" y="0"/>
            <a:ext cx="42541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Burton, Frederick William. The Meeting on the Turret Stairs, 1864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5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867323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5857892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Сальвадор Дали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02530" y="0"/>
            <a:ext cx="5539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786454"/>
            <a:ext cx="3357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Тристан и Изольда. Художник </a:t>
            </a:r>
            <a:r>
              <a:rPr lang="ru-RU" dirty="0" err="1" smtClean="0"/>
              <a:t>Newell</a:t>
            </a:r>
            <a:r>
              <a:rPr lang="ru-RU" dirty="0" smtClean="0"/>
              <a:t> </a:t>
            </a:r>
            <a:r>
              <a:rPr lang="ru-RU" dirty="0" err="1" smtClean="0"/>
              <a:t>Convers</a:t>
            </a:r>
            <a:r>
              <a:rPr lang="ru-RU" dirty="0" smtClean="0"/>
              <a:t> </a:t>
            </a:r>
            <a:r>
              <a:rPr lang="ru-RU" dirty="0" err="1" smtClean="0"/>
              <a:t>Wyeth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922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0673" y="6488668"/>
            <a:ext cx="37233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Марианна Стокс "Смерть Тристана"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2868" y="0"/>
            <a:ext cx="6901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Цікаві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ru-RU" b="1" smtClean="0"/>
              <a:t/>
            </a:r>
            <a:br>
              <a:rPr lang="ru-RU" b="1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smtClean="0">
                <a:hlinkClick r:id="rId2" tooltip="1982 рік у науці (ще не написана)"/>
              </a:rPr>
              <a:t>1982 </a:t>
            </a:r>
            <a:r>
              <a:rPr lang="ru-RU" dirty="0" err="1" smtClean="0">
                <a:hlinkClick r:id="rId2" tooltip="1982 рік у науці (ще не написана)"/>
              </a:rPr>
              <a:t>році</a:t>
            </a:r>
            <a:r>
              <a:rPr lang="ru-RU" dirty="0" smtClean="0"/>
              <a:t> на честь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Міжнародний Астрономічний Союз"/>
              </a:rPr>
              <a:t>Міжнародний</a:t>
            </a:r>
            <a:r>
              <a:rPr lang="ru-RU" dirty="0" smtClean="0">
                <a:hlinkClick r:id="rId3" tooltip="Міжнародний Астрономічний Союз"/>
              </a:rPr>
              <a:t> </a:t>
            </a:r>
            <a:r>
              <a:rPr lang="ru-RU" dirty="0" err="1" smtClean="0">
                <a:hlinkClick r:id="rId3" tooltip="Міжнародний Астрономічний Союз"/>
              </a:rPr>
              <a:t>Астрономічний</a:t>
            </a:r>
            <a:r>
              <a:rPr lang="ru-RU" dirty="0" smtClean="0">
                <a:hlinkClick r:id="rId3" tooltip="Міжнародний Астрономічний Союз"/>
              </a:rPr>
              <a:t> Союз</a:t>
            </a:r>
            <a:r>
              <a:rPr lang="ru-RU" dirty="0" smtClean="0"/>
              <a:t> </a:t>
            </a:r>
            <a:r>
              <a:rPr lang="ru-RU" dirty="0" err="1" smtClean="0"/>
              <a:t>присвоїв</a:t>
            </a:r>
            <a:r>
              <a:rPr lang="ru-RU" dirty="0" smtClean="0"/>
              <a:t> кратерам на </a:t>
            </a:r>
            <a:r>
              <a:rPr lang="ru-RU" dirty="0" err="1" smtClean="0"/>
              <a:t>супутнику</a:t>
            </a:r>
            <a:r>
              <a:rPr lang="ru-RU" dirty="0" smtClean="0"/>
              <a:t> </a:t>
            </a:r>
            <a:r>
              <a:rPr lang="ru-RU" dirty="0" smtClean="0">
                <a:hlinkClick r:id="rId4" tooltip="Сатурн (планета)"/>
              </a:rPr>
              <a:t>Сатурна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Мімас (супутник)"/>
              </a:rPr>
              <a:t>Мімасі</a:t>
            </a:r>
            <a:r>
              <a:rPr lang="ru-RU" dirty="0" smtClean="0"/>
              <a:t>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>
                <a:hlinkClick r:id="rId6" tooltip="Трістан (кратер) (ще не написана)"/>
              </a:rPr>
              <a:t>Трістан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Ізольда (кратер) (ще не написана)"/>
              </a:rPr>
              <a:t>Ізольда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en-US" dirty="0" smtClean="0"/>
              <a:t>power metal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en-US" dirty="0" smtClean="0"/>
              <a:t>Grave Digger </a:t>
            </a:r>
            <a:r>
              <a:rPr lang="ru-RU" dirty="0" err="1" smtClean="0"/>
              <a:t>розповідає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Трістана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Ізольди</a:t>
            </a:r>
            <a:r>
              <a:rPr lang="ru-RU" dirty="0" smtClean="0"/>
              <a:t> в </a:t>
            </a:r>
            <a:r>
              <a:rPr lang="ru-RU" dirty="0" err="1" smtClean="0"/>
              <a:t>альбомі</a:t>
            </a:r>
            <a:r>
              <a:rPr lang="ru-RU" dirty="0" smtClean="0"/>
              <a:t> </a:t>
            </a:r>
            <a:r>
              <a:rPr lang="en-US" dirty="0" smtClean="0"/>
              <a:t>Excalibur 1999 </a:t>
            </a:r>
            <a:r>
              <a:rPr lang="ru-RU" dirty="0" smtClean="0"/>
              <a:t>року.</a:t>
            </a:r>
          </a:p>
          <a:p>
            <a:r>
              <a:rPr lang="ru-RU" dirty="0" smtClean="0"/>
              <a:t>На честь </a:t>
            </a:r>
            <a:r>
              <a:rPr lang="ru-RU" dirty="0" err="1" smtClean="0"/>
              <a:t>Ізольди</a:t>
            </a:r>
            <a:r>
              <a:rPr lang="ru-RU" dirty="0" smtClean="0"/>
              <a:t> названий </a:t>
            </a:r>
            <a:r>
              <a:rPr lang="ru-RU" dirty="0" err="1" smtClean="0"/>
              <a:t>астероїд</a:t>
            </a:r>
            <a:r>
              <a:rPr lang="ru-RU" dirty="0" smtClean="0"/>
              <a:t> </a:t>
            </a:r>
            <a:r>
              <a:rPr lang="ru-RU" dirty="0" smtClean="0">
                <a:hlinkClick r:id="rId8" tooltip="(211) Ізольда (ще не написана)"/>
              </a:rPr>
              <a:t>(211) </a:t>
            </a:r>
            <a:r>
              <a:rPr lang="ru-RU" dirty="0" err="1" smtClean="0">
                <a:hlinkClick r:id="rId8" tooltip="(211) Ізольда (ще не написана)"/>
              </a:rPr>
              <a:t>Ізольда</a:t>
            </a:r>
            <a:r>
              <a:rPr lang="ru-RU" dirty="0" smtClean="0"/>
              <a:t>, </a:t>
            </a:r>
            <a:r>
              <a:rPr lang="ru-RU" dirty="0" err="1" smtClean="0"/>
              <a:t>відкритий</a:t>
            </a:r>
            <a:r>
              <a:rPr lang="ru-RU" dirty="0" smtClean="0"/>
              <a:t> 10 </a:t>
            </a:r>
            <a:r>
              <a:rPr lang="ru-RU" dirty="0" err="1" smtClean="0"/>
              <a:t>грудня</a:t>
            </a:r>
            <a:r>
              <a:rPr lang="ru-RU" dirty="0" smtClean="0"/>
              <a:t> 1879.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Якщо у Вас виникне бажання подякувати автору презентації і адміністратору сайту, зробіть перехід по будь-якій рекламі</a:t>
            </a:r>
          </a:p>
          <a:p>
            <a:pPr algn="ctr"/>
            <a:r>
              <a:rPr lang="uk-UA" dirty="0" smtClean="0"/>
              <a:t>Адміністратор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err="1" smtClean="0"/>
              <a:t>Трістан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Ізольда</a:t>
            </a:r>
            <a:r>
              <a:rPr lang="ru-RU" dirty="0" smtClean="0"/>
              <a:t> (</a:t>
            </a:r>
            <a:r>
              <a:rPr lang="en-US" i="1" dirty="0" smtClean="0"/>
              <a:t>Tristan &amp; </a:t>
            </a:r>
            <a:r>
              <a:rPr lang="en-US" i="1" dirty="0" err="1" smtClean="0"/>
              <a:t>Isolde</a:t>
            </a:r>
            <a:r>
              <a:rPr lang="en-US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i="1" dirty="0" smtClean="0"/>
              <a:t>Tristan &amp; </a:t>
            </a:r>
            <a:r>
              <a:rPr lang="en-US" i="1" dirty="0" err="1" smtClean="0"/>
              <a:t>Yseult</a:t>
            </a:r>
            <a:r>
              <a:rPr lang="en-US" dirty="0" smtClean="0"/>
              <a:t>) - </a:t>
            </a:r>
            <a:r>
              <a:rPr lang="ru-RU" dirty="0" err="1" smtClean="0"/>
              <a:t>легендарні</a:t>
            </a:r>
            <a:r>
              <a:rPr lang="ru-RU" dirty="0" smtClean="0"/>
              <a:t> </a:t>
            </a:r>
            <a:r>
              <a:rPr lang="ru-RU" dirty="0" err="1" smtClean="0"/>
              <a:t>персонажі</a:t>
            </a:r>
            <a:r>
              <a:rPr lang="ru-RU" dirty="0" smtClean="0"/>
              <a:t> </a:t>
            </a:r>
            <a:r>
              <a:rPr lang="ru-RU" dirty="0" err="1" smtClean="0"/>
              <a:t>середньовічного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Лицарський роман"/>
              </a:rPr>
              <a:t>лицарського</a:t>
            </a:r>
            <a:r>
              <a:rPr lang="ru-RU" dirty="0" smtClean="0">
                <a:hlinkClick r:id="rId2" tooltip="Лицарський роман"/>
              </a:rPr>
              <a:t> роману</a:t>
            </a:r>
            <a:r>
              <a:rPr lang="ru-RU" dirty="0" smtClean="0"/>
              <a:t> </a:t>
            </a:r>
            <a:r>
              <a:rPr lang="en-US" dirty="0" smtClean="0">
                <a:hlinkClick r:id="rId3" tooltip="XII століття"/>
              </a:rPr>
              <a:t>XII </a:t>
            </a:r>
            <a:r>
              <a:rPr lang="ru-RU" dirty="0" err="1" smtClean="0">
                <a:hlinkClick r:id="rId3" tooltip="XII століття"/>
              </a:rPr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Паралелі</a:t>
            </a:r>
            <a:r>
              <a:rPr lang="ru-RU" dirty="0" smtClean="0"/>
              <a:t> до </a:t>
            </a:r>
            <a:r>
              <a:rPr lang="ru-RU" dirty="0" err="1" smtClean="0"/>
              <a:t>мотивів</a:t>
            </a:r>
            <a:r>
              <a:rPr lang="ru-RU" dirty="0" smtClean="0"/>
              <a:t> роману ми </a:t>
            </a:r>
            <a:r>
              <a:rPr lang="ru-RU" dirty="0" err="1" smtClean="0"/>
              <a:t>знаходимо</a:t>
            </a:r>
            <a:r>
              <a:rPr lang="ru-RU" dirty="0" smtClean="0"/>
              <a:t> в </a:t>
            </a:r>
            <a:r>
              <a:rPr lang="ru-RU" dirty="0" err="1" smtClean="0"/>
              <a:t>переказах</a:t>
            </a:r>
            <a:r>
              <a:rPr lang="ru-RU" dirty="0" smtClean="0"/>
              <a:t> </a:t>
            </a:r>
            <a:r>
              <a:rPr lang="ru-RU" dirty="0" err="1" smtClean="0"/>
              <a:t>давньосхідних</a:t>
            </a:r>
            <a:r>
              <a:rPr lang="ru-RU" dirty="0" smtClean="0"/>
              <a:t>, </a:t>
            </a:r>
            <a:r>
              <a:rPr lang="ru-RU" dirty="0" err="1" smtClean="0"/>
              <a:t>античних</a:t>
            </a:r>
            <a:r>
              <a:rPr lang="ru-RU" dirty="0" smtClean="0"/>
              <a:t>, </a:t>
            </a:r>
            <a:r>
              <a:rPr lang="ru-RU" dirty="0" err="1" smtClean="0"/>
              <a:t>кавказьких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Але в </a:t>
            </a:r>
            <a:r>
              <a:rPr lang="ru-RU" dirty="0" err="1" smtClean="0"/>
              <a:t>поезію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Середні віки"/>
              </a:rPr>
              <a:t>феодальної</a:t>
            </a:r>
            <a:r>
              <a:rPr lang="ru-RU" dirty="0" smtClean="0">
                <a:hlinkClick r:id="rId4" tooltip="Середні віки"/>
              </a:rPr>
              <a:t> </a:t>
            </a:r>
            <a:r>
              <a:rPr lang="ru-RU" dirty="0" err="1" smtClean="0">
                <a:hlinkClick r:id="rId4" tooltip="Середні віки"/>
              </a:rPr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сказання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прийшло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Кельти"/>
              </a:rPr>
              <a:t>кельтському</a:t>
            </a:r>
            <a:r>
              <a:rPr lang="ru-RU" dirty="0" smtClean="0"/>
              <a:t> </a:t>
            </a:r>
            <a:r>
              <a:rPr lang="ru-RU" dirty="0" err="1" smtClean="0"/>
              <a:t>оформленні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кельтськими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характерними</a:t>
            </a:r>
            <a:r>
              <a:rPr lang="ru-RU" dirty="0" smtClean="0"/>
              <a:t> </a:t>
            </a:r>
            <a:r>
              <a:rPr lang="ru-RU" dirty="0" err="1" smtClean="0"/>
              <a:t>побутовими</a:t>
            </a:r>
            <a:r>
              <a:rPr lang="ru-RU" dirty="0" smtClean="0"/>
              <a:t> рисами.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86314" cy="68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5429264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Edmund</a:t>
            </a:r>
            <a:r>
              <a:rPr lang="ru-RU" dirty="0" smtClean="0"/>
              <a:t> </a:t>
            </a:r>
            <a:r>
              <a:rPr lang="ru-RU" dirty="0" err="1" smtClean="0"/>
              <a:t>Blair</a:t>
            </a:r>
            <a:r>
              <a:rPr lang="ru-RU" dirty="0" smtClean="0"/>
              <a:t> </a:t>
            </a:r>
            <a:r>
              <a:rPr lang="ru-RU" dirty="0" err="1" smtClean="0"/>
              <a:t>Leighton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Обряд посвящения в рыцари (акколада)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/>
              <a:t>Сказання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виникло</a:t>
            </a:r>
            <a:r>
              <a:rPr lang="ru-RU" dirty="0" smtClean="0"/>
              <a:t>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Ірландія"/>
              </a:rPr>
              <a:t>Ірландії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кельтизованій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Шотландія"/>
              </a:rPr>
              <a:t>Шотландії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історично</a:t>
            </a:r>
            <a:r>
              <a:rPr lang="ru-RU" dirty="0" smtClean="0"/>
              <a:t> приурочено до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Пікти"/>
              </a:rPr>
              <a:t>піктського</a:t>
            </a:r>
            <a:r>
              <a:rPr lang="ru-RU" dirty="0" smtClean="0"/>
              <a:t> принца </a:t>
            </a:r>
            <a:r>
              <a:rPr lang="ru-RU" dirty="0" err="1" smtClean="0"/>
              <a:t>Дростана</a:t>
            </a:r>
            <a:r>
              <a:rPr lang="ru-RU" dirty="0" smtClean="0"/>
              <a:t> (</a:t>
            </a:r>
            <a:r>
              <a:rPr lang="en-US" dirty="0" smtClean="0">
                <a:hlinkClick r:id="rId5" tooltip="VIII століття"/>
              </a:rPr>
              <a:t>VIII </a:t>
            </a:r>
            <a:r>
              <a:rPr lang="ru-RU" dirty="0" err="1" smtClean="0">
                <a:hlinkClick r:id="rId5" tooltip="VIII століття"/>
              </a:rPr>
              <a:t>століття</a:t>
            </a:r>
            <a:r>
              <a:rPr lang="ru-RU" dirty="0" smtClean="0"/>
              <a:t>). </a:t>
            </a:r>
            <a:r>
              <a:rPr lang="ru-RU" dirty="0" err="1" smtClean="0"/>
              <a:t>Звідти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перейшло</a:t>
            </a:r>
            <a:r>
              <a:rPr lang="ru-RU" dirty="0" smtClean="0"/>
              <a:t> в </a:t>
            </a:r>
            <a:r>
              <a:rPr lang="ru-RU" dirty="0" err="1" smtClean="0">
                <a:hlinkClick r:id="rId6" tooltip="Уельс"/>
              </a:rPr>
              <a:t>Уельс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hlinkClick r:id="rId7" tooltip="Корнуолл"/>
              </a:rPr>
              <a:t>Корнуолл</a:t>
            </a:r>
            <a:r>
              <a:rPr lang="ru-RU" dirty="0" smtClean="0"/>
              <a:t>, де </a:t>
            </a:r>
            <a:r>
              <a:rPr lang="ru-RU" dirty="0" err="1" smtClean="0"/>
              <a:t>забарвилося</a:t>
            </a:r>
            <a:r>
              <a:rPr lang="ru-RU" dirty="0" smtClean="0"/>
              <a:t> низкою </a:t>
            </a:r>
            <a:r>
              <a:rPr lang="ru-RU" dirty="0" err="1" smtClean="0"/>
              <a:t>нових</a:t>
            </a:r>
            <a:r>
              <a:rPr lang="ru-RU" dirty="0" smtClean="0"/>
              <a:t> рис. У </a:t>
            </a:r>
            <a:r>
              <a:rPr lang="en-US" dirty="0" smtClean="0">
                <a:hlinkClick r:id="rId8" tooltip="XII"/>
              </a:rPr>
              <a:t>XII</a:t>
            </a:r>
            <a:r>
              <a:rPr lang="en-US" dirty="0" smtClean="0"/>
              <a:t>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стало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англо-норманським</a:t>
            </a:r>
            <a:r>
              <a:rPr lang="ru-RU" dirty="0" smtClean="0"/>
              <a:t> жонглерам,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smtClean="0">
                <a:hlinkClick r:id="rId9" tooltip="1140"/>
              </a:rPr>
              <a:t>1140</a:t>
            </a:r>
            <a:r>
              <a:rPr lang="ru-RU" dirty="0" smtClean="0"/>
              <a:t> року </a:t>
            </a:r>
            <a:r>
              <a:rPr lang="ru-RU" dirty="0" err="1" smtClean="0"/>
              <a:t>переклав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у </a:t>
            </a:r>
            <a:r>
              <a:rPr lang="ru-RU" dirty="0" err="1" smtClean="0"/>
              <a:t>французький</a:t>
            </a:r>
            <a:r>
              <a:rPr lang="ru-RU" dirty="0" smtClean="0"/>
              <a:t> роман («прототип»), </a:t>
            </a:r>
            <a:r>
              <a:rPr lang="ru-RU" dirty="0" err="1" smtClean="0"/>
              <a:t>що</a:t>
            </a:r>
            <a:r>
              <a:rPr lang="ru-RU" dirty="0" smtClean="0"/>
              <a:t> до нас не </a:t>
            </a:r>
            <a:r>
              <a:rPr lang="ru-RU" dirty="0" err="1" smtClean="0"/>
              <a:t>дійшов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послужив </a:t>
            </a:r>
            <a:r>
              <a:rPr lang="ru-RU" dirty="0" err="1" smtClean="0"/>
              <a:t>джерелом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(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) </a:t>
            </a:r>
            <a:r>
              <a:rPr lang="ru-RU" dirty="0" err="1" smtClean="0"/>
              <a:t>подальших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обробок</a:t>
            </a:r>
            <a:r>
              <a:rPr lang="ru-RU" dirty="0" smtClean="0"/>
              <a:t>. (</a:t>
            </a:r>
            <a:r>
              <a:rPr lang="ru-RU" dirty="0" err="1" smtClean="0"/>
              <a:t>Така</a:t>
            </a:r>
            <a:r>
              <a:rPr lang="ru-RU" dirty="0" smtClean="0"/>
              <a:t> думка Ж. </a:t>
            </a:r>
            <a:r>
              <a:rPr lang="ru-RU" dirty="0" err="1" smtClean="0"/>
              <a:t>Бедьє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точку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взято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сумнів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</a:t>
            </a:r>
            <a:r>
              <a:rPr lang="ru-RU" dirty="0" err="1" smtClean="0"/>
              <a:t>схиляються</a:t>
            </a:r>
            <a:r>
              <a:rPr lang="ru-RU" dirty="0" smtClean="0"/>
              <a:t> до думки,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не </a:t>
            </a:r>
            <a:r>
              <a:rPr lang="ru-RU" dirty="0" err="1" smtClean="0"/>
              <a:t>обов'язково</a:t>
            </a:r>
            <a:r>
              <a:rPr lang="ru-RU" dirty="0" smtClean="0"/>
              <a:t> повинен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існувати</a:t>
            </a:r>
            <a:r>
              <a:rPr lang="ru-RU" dirty="0" smtClean="0"/>
              <a:t> «прототип» </a:t>
            </a:r>
            <a:r>
              <a:rPr lang="ru-RU" dirty="0" err="1" smtClean="0"/>
              <a:t>Бедьє</a:t>
            </a:r>
            <a:r>
              <a:rPr lang="ru-RU" dirty="0" smtClean="0"/>
              <a:t>).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роману </a:t>
            </a:r>
            <a:r>
              <a:rPr lang="ru-RU" dirty="0" err="1" smtClean="0"/>
              <a:t>загадкового</a:t>
            </a:r>
            <a:r>
              <a:rPr lang="ru-RU" dirty="0" smtClean="0"/>
              <a:t> </a:t>
            </a:r>
            <a:r>
              <a:rPr lang="ru-RU" dirty="0" err="1" smtClean="0"/>
              <a:t>Брера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Бледріка</a:t>
            </a:r>
            <a:r>
              <a:rPr lang="ru-RU" dirty="0" smtClean="0"/>
              <a:t> вельми </a:t>
            </a:r>
            <a:r>
              <a:rPr lang="ru-RU" dirty="0" err="1" smtClean="0"/>
              <a:t>сумнівне</a:t>
            </a:r>
            <a:r>
              <a:rPr lang="ru-RU" dirty="0" smtClean="0"/>
              <a:t>, то, </a:t>
            </a:r>
            <a:r>
              <a:rPr lang="ru-RU" dirty="0" err="1" smtClean="0"/>
              <a:t>мабуть</a:t>
            </a:r>
            <a:r>
              <a:rPr lang="ru-RU" dirty="0" smtClean="0"/>
              <a:t>, книга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Ла</a:t>
            </a:r>
            <a:r>
              <a:rPr lang="ru-RU" dirty="0" smtClean="0"/>
              <a:t> Шевро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Ла</a:t>
            </a:r>
            <a:r>
              <a:rPr lang="ru-RU" dirty="0" smtClean="0"/>
              <a:t> </a:t>
            </a:r>
            <a:r>
              <a:rPr lang="ru-RU" dirty="0" err="1" smtClean="0"/>
              <a:t>Шьєвра</a:t>
            </a:r>
            <a:r>
              <a:rPr lang="ru-RU" dirty="0" smtClean="0"/>
              <a:t>) -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вигадка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спритна</a:t>
            </a:r>
            <a:r>
              <a:rPr lang="ru-RU" dirty="0" smtClean="0"/>
              <a:t> </a:t>
            </a:r>
            <a:r>
              <a:rPr lang="ru-RU" dirty="0" err="1" smtClean="0"/>
              <a:t>містифікація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навряд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заперечувати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>
                <a:hlinkClick r:id="rId10" tooltip="Кретьєн де Труа"/>
              </a:rPr>
              <a:t>Кретьєна</a:t>
            </a:r>
            <a:r>
              <a:rPr lang="ru-RU" dirty="0" smtClean="0">
                <a:hlinkClick r:id="rId10" tooltip="Кретьєн де Труа"/>
              </a:rPr>
              <a:t> де </a:t>
            </a:r>
            <a:r>
              <a:rPr lang="ru-RU" dirty="0" err="1" smtClean="0">
                <a:hlinkClick r:id="rId10" tooltip="Кретьєн де Труа"/>
              </a:rPr>
              <a:t>Труа</a:t>
            </a:r>
            <a:r>
              <a:rPr lang="ru-RU" dirty="0" smtClean="0"/>
              <a:t>, в </a:t>
            </a:r>
            <a:r>
              <a:rPr lang="ru-RU" dirty="0" err="1" smtClean="0"/>
              <a:t>пролозі</a:t>
            </a:r>
            <a:r>
              <a:rPr lang="ru-RU" dirty="0" smtClean="0"/>
              <a:t> </a:t>
            </a:r>
            <a:r>
              <a:rPr lang="ru-RU" dirty="0" smtClean="0">
                <a:hlinkClick r:id="rId11" tooltip="Кліжес (ще не написана)"/>
              </a:rPr>
              <a:t>«</a:t>
            </a:r>
            <a:r>
              <a:rPr lang="ru-RU" dirty="0" err="1" smtClean="0">
                <a:hlinkClick r:id="rId11" tooltip="Кліжес (ще не написана)"/>
              </a:rPr>
              <a:t>Кліжеса</a:t>
            </a:r>
            <a:r>
              <a:rPr lang="ru-RU" dirty="0" smtClean="0">
                <a:hlinkClick r:id="rId11" tooltip="Кліжес (ще не написана)"/>
              </a:rPr>
              <a:t>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написав роман «про короля Марка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біляву</a:t>
            </a:r>
            <a:r>
              <a:rPr lang="ru-RU" dirty="0" smtClean="0"/>
              <a:t> </a:t>
            </a:r>
            <a:r>
              <a:rPr lang="ru-RU" dirty="0" err="1" smtClean="0"/>
              <a:t>Ізольду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6885" y="0"/>
            <a:ext cx="5497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657671"/>
            <a:ext cx="2071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Илюстрация</a:t>
            </a:r>
            <a:r>
              <a:rPr lang="ru-RU" dirty="0" smtClean="0"/>
              <a:t> "Тристан и Изольда" Автор: </a:t>
            </a:r>
            <a:r>
              <a:rPr lang="ru-RU" dirty="0" err="1" smtClean="0"/>
              <a:t>Ircha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21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5572140"/>
            <a:ext cx="3214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Тристан и Изольда. Французская миниатюра XV века.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8358246" cy="603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6488668"/>
            <a:ext cx="428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Edmund Blair Leighton </a:t>
            </a:r>
            <a:r>
              <a:rPr lang="ru-RU" dirty="0" smtClean="0"/>
              <a:t>Тристан и Изольда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89747" y="0"/>
            <a:ext cx="5454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6286520"/>
            <a:ext cx="370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Ф. </a:t>
            </a:r>
            <a:r>
              <a:rPr lang="ru-RU" dirty="0" err="1" smtClean="0"/>
              <a:t>Сандис</a:t>
            </a:r>
            <a:r>
              <a:rPr lang="ru-RU" dirty="0" smtClean="0"/>
              <a:t>. "Прекрасная Изольда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421</Words>
  <Application>Microsoft Office PowerPoint</Application>
  <PresentationFormat>Экран (4:3)</PresentationFormat>
  <Paragraphs>31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Трістан та Ізольда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Цікаві факти 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Трістан та Ізольда</dc:title>
  <dc:creator>User</dc:creator>
  <cp:lastModifiedBy>User</cp:lastModifiedBy>
  <cp:revision>3</cp:revision>
  <dcterms:created xsi:type="dcterms:W3CDTF">2011-10-31T14:57:00Z</dcterms:created>
  <dcterms:modified xsi:type="dcterms:W3CDTF">2011-10-31T17:25:42Z</dcterms:modified>
</cp:coreProperties>
</file>