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73" r:id="rId2"/>
    <p:sldId id="374" r:id="rId3"/>
    <p:sldId id="256" r:id="rId4"/>
    <p:sldId id="269" r:id="rId5"/>
    <p:sldId id="270" r:id="rId6"/>
    <p:sldId id="375" r:id="rId7"/>
    <p:sldId id="271" r:id="rId8"/>
    <p:sldId id="372" r:id="rId9"/>
    <p:sldId id="358" r:id="rId10"/>
    <p:sldId id="362" r:id="rId11"/>
    <p:sldId id="356" r:id="rId12"/>
    <p:sldId id="360" r:id="rId13"/>
    <p:sldId id="359" r:id="rId14"/>
    <p:sldId id="361" r:id="rId15"/>
    <p:sldId id="357" r:id="rId16"/>
    <p:sldId id="376" r:id="rId17"/>
    <p:sldId id="377" r:id="rId18"/>
    <p:sldId id="378" r:id="rId19"/>
    <p:sldId id="272" r:id="rId20"/>
    <p:sldId id="273" r:id="rId21"/>
    <p:sldId id="301" r:id="rId22"/>
    <p:sldId id="274" r:id="rId23"/>
    <p:sldId id="302" r:id="rId24"/>
    <p:sldId id="303" r:id="rId25"/>
    <p:sldId id="305" r:id="rId26"/>
    <p:sldId id="304" r:id="rId27"/>
    <p:sldId id="306" r:id="rId28"/>
    <p:sldId id="309" r:id="rId29"/>
    <p:sldId id="308" r:id="rId30"/>
    <p:sldId id="307" r:id="rId31"/>
    <p:sldId id="310" r:id="rId32"/>
    <p:sldId id="311" r:id="rId33"/>
    <p:sldId id="312" r:id="rId34"/>
    <p:sldId id="313" r:id="rId35"/>
    <p:sldId id="314" r:id="rId36"/>
    <p:sldId id="315" r:id="rId37"/>
    <p:sldId id="317" r:id="rId38"/>
    <p:sldId id="316" r:id="rId39"/>
    <p:sldId id="319" r:id="rId40"/>
    <p:sldId id="318" r:id="rId41"/>
    <p:sldId id="320" r:id="rId42"/>
    <p:sldId id="321" r:id="rId43"/>
    <p:sldId id="259" r:id="rId44"/>
    <p:sldId id="258" r:id="rId45"/>
    <p:sldId id="260" r:id="rId46"/>
    <p:sldId id="261" r:id="rId47"/>
    <p:sldId id="262" r:id="rId48"/>
    <p:sldId id="263" r:id="rId49"/>
    <p:sldId id="338" r:id="rId50"/>
    <p:sldId id="264" r:id="rId51"/>
    <p:sldId id="265" r:id="rId52"/>
    <p:sldId id="350" r:id="rId53"/>
    <p:sldId id="351" r:id="rId54"/>
    <p:sldId id="281" r:id="rId55"/>
    <p:sldId id="283" r:id="rId56"/>
    <p:sldId id="284" r:id="rId57"/>
    <p:sldId id="290" r:id="rId58"/>
    <p:sldId id="289" r:id="rId59"/>
    <p:sldId id="288" r:id="rId60"/>
    <p:sldId id="287" r:id="rId61"/>
    <p:sldId id="286" r:id="rId62"/>
    <p:sldId id="294" r:id="rId63"/>
    <p:sldId id="293" r:id="rId64"/>
    <p:sldId id="292" r:id="rId65"/>
    <p:sldId id="291" r:id="rId66"/>
    <p:sldId id="285" r:id="rId67"/>
    <p:sldId id="297" r:id="rId68"/>
    <p:sldId id="296" r:id="rId69"/>
    <p:sldId id="295" r:id="rId70"/>
    <p:sldId id="300" r:id="rId71"/>
    <p:sldId id="266" r:id="rId72"/>
    <p:sldId id="279" r:id="rId73"/>
    <p:sldId id="267" r:id="rId74"/>
    <p:sldId id="268" r:id="rId75"/>
    <p:sldId id="275" r:id="rId76"/>
    <p:sldId id="276" r:id="rId77"/>
    <p:sldId id="277" r:id="rId78"/>
    <p:sldId id="278" r:id="rId79"/>
    <p:sldId id="324" r:id="rId80"/>
    <p:sldId id="327" r:id="rId81"/>
    <p:sldId id="323" r:id="rId82"/>
    <p:sldId id="326" r:id="rId83"/>
    <p:sldId id="322" r:id="rId84"/>
    <p:sldId id="325" r:id="rId85"/>
    <p:sldId id="329" r:id="rId86"/>
    <p:sldId id="328" r:id="rId87"/>
    <p:sldId id="336" r:id="rId88"/>
    <p:sldId id="342" r:id="rId89"/>
    <p:sldId id="335" r:id="rId90"/>
    <p:sldId id="340" r:id="rId91"/>
    <p:sldId id="343" r:id="rId92"/>
    <p:sldId id="346" r:id="rId93"/>
    <p:sldId id="348" r:id="rId94"/>
    <p:sldId id="344" r:id="rId95"/>
    <p:sldId id="345" r:id="rId96"/>
    <p:sldId id="347" r:id="rId97"/>
    <p:sldId id="341" r:id="rId98"/>
    <p:sldId id="352" r:id="rId99"/>
    <p:sldId id="349" r:id="rId100"/>
    <p:sldId id="353" r:id="rId101"/>
    <p:sldId id="354" r:id="rId102"/>
    <p:sldId id="355" r:id="rId103"/>
    <p:sldId id="366" r:id="rId104"/>
    <p:sldId id="365" r:id="rId105"/>
    <p:sldId id="364" r:id="rId106"/>
    <p:sldId id="363" r:id="rId107"/>
    <p:sldId id="368" r:id="rId108"/>
    <p:sldId id="367" r:id="rId109"/>
    <p:sldId id="369" r:id="rId110"/>
    <p:sldId id="370" r:id="rId111"/>
    <p:sldId id="330" r:id="rId112"/>
    <p:sldId id="280" r:id="rId113"/>
    <p:sldId id="331" r:id="rId114"/>
    <p:sldId id="332" r:id="rId115"/>
    <p:sldId id="334" r:id="rId116"/>
    <p:sldId id="337" r:id="rId117"/>
    <p:sldId id="333" r:id="rId118"/>
    <p:sldId id="371" r:id="rId119"/>
    <p:sldId id="379" r:id="rId1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8CD328A-5DD8-4EA2-86F4-3141B6C358F7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C95727-0184-4B08-AE10-19A58C2EA9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A4%D1%80%D0%B0%D0%BD%D1%86%D1%83%D0%B7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9B%D0%B0%D1%82%D0%B8%D0%BD%D1%81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../&#1042;&#1110;&#1076;&#1077;&#1086;%20&#1061;&#1091;&#1076;&#1086;&#1078;&#1085;&#1080;&#1082;&#1080;%20&#1090;&#1072;%20&#1111;&#1093;%20&#1082;&#1072;&#1088;&#1090;&#1080;&#1085;&#1080;/&#1056;&#1086;&#1078;&#1076;&#1077;&#1085;&#1080;&#1077;%20&#1089;&#1082;&#1091;&#1083;&#1100;&#1087;&#1090;&#1091;&#1088;&#1099;.fl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2%D0%B5%D0%BB%D0%B8%D0%BA%D0%B8%D0%B9_%D1%81%D1%84%D1%96%D0%BD%D0%BA%D1%8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4%D0%B8%D1%81%D0%BA%D0%BE%D0%B1%D0%BE%D0%BB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F%D0%B5%D1%80%D0%B3%D0%B0%D0%BC%D1%81%D1%8C%D0%BA%D0%B8%D0%B9_%D0%B2%D1%96%D0%B2%D1%82%D0%B0%D1%8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2%D0%BE%D1%8F%D0%BA%D0%B8_%D0%B7_%D0%A0%D1%96%D0%B0%D1%87%D0%B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C%D0%B5%D1%82%D0%BE%D0%BF%D0%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F%D0%B0%D1%80%D1%84%D0%B5%D0%BD%D0%BE%D0%B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86%D0%B2%D0%B0%D0%BD_%D0%93%D0%B5%D0%BE%D1%80%D0%B3%D1%96%D0%B9_%D0%9F%D1%96%D0%BD%D0%B7%D0%B5%D0%BB%D1%8C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C%D0%B0%D1%82%D1%8C%D1%8F%D1%88_%D0%91%D0%B5%D1%80%D0%BD%D0%B0%D1%80%D0%B4_%D0%91%D1%80%D0%B0%D1%83%D0%BD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7%D0%B0%D0%B3%D0%B8%D0%B1%D0%B5%D0%BB%D1%8C_%D0%90%D0%B4%D0%BE%D0%BD%D1%96%D1%81%D0%B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0%D0%BB%D0%B5%D1%81%D1%81%D0%B0%D0%BD%D0%B4%D1%80%D0%BE_%D0%90%D0%BB%D1%8C%D2%91%D0%B0%D1%80%D0%B4%D1%96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E%D0%B1%D1%80%D0%B0%D0%B7%D0%BE%D1%82%D0%B2%D0%BE%D1%80%D1%87%D0%B5_%D0%BC%D0%B8%D1%81%D1%82%D0%B5%D1%86%D1%82%D0%B2%D0%BE" TargetMode="External"/><Relationship Id="rId2" Type="http://schemas.openxmlformats.org/officeDocument/2006/relationships/hyperlink" Target="http://uk.wikipedia.org/wiki/%D0%9B%D0%B0%D1%82%D0%B8%D0%BD%D1%81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/index.php?title=%D0%90%D0%BD%D1%96%D0%BC%D0%B0%D0%BB%D1%96%D1%81%D1%82%D0%B8%D1%87%D0%BD%D0%B8%D0%B9_%D0%B6%D0%B0%D0%BD%D1%80&amp;action=edit&amp;redlink=1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../&#1042;&#1110;&#1076;&#1077;&#1086;%20&#1061;&#1091;&#1076;&#1086;&#1078;&#1085;&#1080;&#1082;&#1080;%20&#1090;&#1072;%20&#1111;&#1093;%20&#1082;&#1072;&#1088;&#1090;&#1080;&#1085;&#1080;/&#1057;&#1072;&#1076;&#1086;&#1074;&#1072;&#1103;%20&#1089;&#1082;&#1091;&#1083;&#1100;&#1087;&#1090;&#1091;&#1088;&#1072;.flv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4%D0%B0%D0%BA%D1%82%D1%83%D1%80%D0%B0" TargetMode="External"/><Relationship Id="rId2" Type="http://schemas.openxmlformats.org/officeDocument/2006/relationships/hyperlink" Target="http://uk.wikipedia.org/wiki/%D0%A1%D0%B8%D0%BB%D1%83%D0%B5%D1%8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A%D0%BE%D0%BB%D1%96%D1%80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A4%D1%80%D0%B0%D0%BD%D1%86%D1%83%D0%B7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Про який вид мистецтва ми сьогодні будемо говорити?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8072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D:\Arxiv\Зображення\скульптура\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8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Arxiv\Зображення\скульптура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234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Arxiv\Зображення\скульптура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44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Arxiv\Зображення\скульптура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7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Arxiv\Зображення\скульптура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137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Arxiv\Зображення\скульптура\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777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Arxiv\Зображення\скульптура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14005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Arxiv\Зображення\скульптура\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57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Arxiv\Зображення\скульптура\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8344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Arxiv\Зображення\скульптура\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358214" cy="7041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/>
              <a:t>Барельє́ф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8686800" cy="4114800"/>
          </a:xfrm>
        </p:spPr>
        <p:txBody>
          <a:bodyPr>
            <a:normAutofit fontScale="85000" lnSpcReduction="20000"/>
          </a:bodyPr>
          <a:lstStyle/>
          <a:p>
            <a:r>
              <a:rPr lang="vi-VN" sz="4400" b="1" dirty="0" smtClean="0"/>
              <a:t>Барельє́ф</a:t>
            </a:r>
            <a:r>
              <a:rPr lang="vi-VN" sz="4400" dirty="0" smtClean="0"/>
              <a:t> (</a:t>
            </a:r>
            <a:r>
              <a:rPr lang="vi-VN" sz="4400" dirty="0" smtClean="0">
                <a:hlinkClick r:id="rId2" tooltip="Французька мова"/>
              </a:rPr>
              <a:t>фр.</a:t>
            </a:r>
            <a:r>
              <a:rPr lang="vi-VN" sz="4400" dirty="0" smtClean="0"/>
              <a:t> </a:t>
            </a:r>
            <a:r>
              <a:rPr lang="en-US" sz="4400" i="1" dirty="0" smtClean="0"/>
              <a:t>bas</a:t>
            </a:r>
            <a:r>
              <a:rPr lang="en-US" sz="4400" dirty="0" smtClean="0"/>
              <a:t> — </a:t>
            </a:r>
            <a:r>
              <a:rPr lang="vi-VN" sz="4400" i="1" dirty="0" smtClean="0"/>
              <a:t>низький</a:t>
            </a:r>
            <a:r>
              <a:rPr lang="vi-VN" sz="4400" dirty="0" smtClean="0"/>
              <a:t> і </a:t>
            </a:r>
            <a:r>
              <a:rPr lang="vi-VN" sz="4400" dirty="0" smtClean="0">
                <a:hlinkClick r:id="rId2" tooltip="Французька мова"/>
              </a:rPr>
              <a:t>фр.</a:t>
            </a:r>
            <a:r>
              <a:rPr lang="vi-VN" sz="4400" dirty="0" smtClean="0"/>
              <a:t> </a:t>
            </a:r>
            <a:r>
              <a:rPr lang="en-US" sz="4400" i="1" dirty="0" smtClean="0"/>
              <a:t>relief</a:t>
            </a:r>
            <a:r>
              <a:rPr lang="en-US" sz="4400" dirty="0" smtClean="0"/>
              <a:t>) — </a:t>
            </a:r>
            <a:r>
              <a:rPr lang="vi-VN" sz="4400" dirty="0" smtClean="0"/>
              <a:t>скульптурна композиція виконана на площині і пов'язана з тлом. Відповідно до висоти розрізняють високий рельєф (горельєф) і низький (барельєф або плоскорізьба).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Arxiv\Зображення\скульптура\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8562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7200" b="1" dirty="0" smtClean="0"/>
              <a:t>Авангард</a:t>
            </a:r>
            <a:endParaRPr lang="ru-RU" sz="7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723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7505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957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1" name="Picture 3" descr="D:\Arxiv\Зображення\скульптура\Trinity_Pomodor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Продовжити речення: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7200" dirty="0" smtClean="0"/>
              <a:t>Для мене скульптура це -</a:t>
            </a:r>
            <a:endParaRPr lang="ru-RU" sz="72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Домашнє завдання: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Ви працюєте в адміністративній службі, яка повинна обрати проекти для створення скульптури відомого земляка. Ви маєте запропонувати ідею, обрати прообраз, виразні засоби для створення художніх образів, форму скульптурного проекту, обрати виконавців проекту.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Контррельеф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5400" dirty="0" smtClean="0"/>
              <a:t>Контррельеф (</a:t>
            </a:r>
            <a:r>
              <a:rPr lang="ru-RU" sz="5400" dirty="0" smtClean="0">
                <a:hlinkClick r:id="rId2" tooltip="Латинська мова"/>
              </a:rPr>
              <a:t>лат.</a:t>
            </a:r>
            <a:r>
              <a:rPr lang="ru-RU" sz="5400" dirty="0" smtClean="0"/>
              <a:t> </a:t>
            </a:r>
            <a:r>
              <a:rPr lang="en-US" sz="5400" i="1" dirty="0" smtClean="0"/>
              <a:t>contra</a:t>
            </a:r>
            <a:r>
              <a:rPr lang="en-US" sz="5400" dirty="0" smtClean="0"/>
              <a:t> — </a:t>
            </a:r>
            <a:r>
              <a:rPr lang="ru-RU" sz="5400" dirty="0" err="1" smtClean="0"/>
              <a:t>проти</a:t>
            </a:r>
            <a:r>
              <a:rPr lang="ru-RU" sz="5400" dirty="0" smtClean="0"/>
              <a:t> та «</a:t>
            </a:r>
            <a:r>
              <a:rPr lang="ru-RU" sz="5400" dirty="0" err="1" smtClean="0"/>
              <a:t>рельєф</a:t>
            </a:r>
            <a:r>
              <a:rPr lang="ru-RU" sz="5400" dirty="0" smtClean="0"/>
              <a:t>») — </a:t>
            </a:r>
            <a:r>
              <a:rPr lang="ru-RU" sz="5400" dirty="0" err="1" smtClean="0"/>
              <a:t>різновид</a:t>
            </a:r>
            <a:r>
              <a:rPr lang="ru-RU" sz="5400" dirty="0" smtClean="0"/>
              <a:t> </a:t>
            </a:r>
            <a:r>
              <a:rPr lang="ru-RU" sz="5400" dirty="0" err="1" smtClean="0"/>
              <a:t>заглибленого</a:t>
            </a:r>
            <a:r>
              <a:rPr lang="ru-RU" sz="5400" dirty="0" smtClean="0"/>
              <a:t> </a:t>
            </a:r>
            <a:r>
              <a:rPr lang="ru-RU" sz="5400" dirty="0" err="1" smtClean="0"/>
              <a:t>рельєфу</a:t>
            </a:r>
            <a:r>
              <a:rPr lang="ru-RU" sz="5400" dirty="0" smtClean="0"/>
              <a:t>, «негативу» </a:t>
            </a:r>
            <a:r>
              <a:rPr lang="ru-RU" sz="5400" dirty="0" err="1" smtClean="0"/>
              <a:t>барельєфа</a:t>
            </a:r>
            <a:r>
              <a:rPr lang="ru-RU" sz="5400" dirty="0" smtClean="0"/>
              <a:t>.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8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571480"/>
            <a:ext cx="921347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Скульптуру класифікують залежно від: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401080" cy="5500702"/>
          </a:xfrm>
        </p:spPr>
        <p:txBody>
          <a:bodyPr>
            <a:normAutofit fontScale="85000" lnSpcReduction="20000"/>
          </a:bodyPr>
          <a:lstStyle/>
          <a:p>
            <a:r>
              <a:rPr lang="uk-UA" sz="3800" b="1" i="1" dirty="0" smtClean="0"/>
              <a:t>призначення:    </a:t>
            </a:r>
            <a:r>
              <a:rPr lang="uk-UA" i="1" dirty="0" smtClean="0"/>
              <a:t>-</a:t>
            </a:r>
            <a:endParaRPr lang="ru-RU" dirty="0" smtClean="0"/>
          </a:p>
          <a:p>
            <a:r>
              <a:rPr lang="uk-UA" i="1" dirty="0" smtClean="0"/>
              <a:t>— </a:t>
            </a:r>
            <a:r>
              <a:rPr lang="uk-UA" dirty="0" smtClean="0"/>
              <a:t>монументальна скульптура (є компонентом архітектурної композиції, адре­сована масовому глядачу, розміщується у громадських місцях, в інтер'єрах гро­мадських установ; відрізняється величністю, вагомим ідейним змістом, має уза­гальнені форми);</a:t>
            </a:r>
            <a:endParaRPr lang="ru-RU" dirty="0" smtClean="0"/>
          </a:p>
          <a:p>
            <a:r>
              <a:rPr lang="uk-UA" dirty="0" smtClean="0"/>
              <a:t>— декоративна скульптура;</a:t>
            </a:r>
            <a:endParaRPr lang="ru-RU" dirty="0" smtClean="0"/>
          </a:p>
          <a:p>
            <a:r>
              <a:rPr lang="uk-UA" dirty="0" smtClean="0"/>
              <a:t>— станкова скульптура (незалежно від оточення, має камерний характер, розміщується в. залах виставок; у зображенні увага зосереджується на тонких нюансах, русі, що відображає внутрішній світ моделі та враження художника);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/>
              <a:t>характеру передачі об'єму:</a:t>
            </a:r>
            <a:endParaRPr lang="ru-RU" b="1" dirty="0" smtClean="0"/>
          </a:p>
          <a:p>
            <a:r>
              <a:rPr lang="uk-UA" dirty="0" smtClean="0"/>
              <a:t>а) кругла (вільно розміщується у просторі, вимагає огляду по колу):</a:t>
            </a:r>
            <a:endParaRPr lang="ru-RU" dirty="0" smtClean="0"/>
          </a:p>
          <a:p>
            <a:r>
              <a:rPr lang="uk-UA" dirty="0" smtClean="0"/>
              <a:t>— голова;</a:t>
            </a:r>
            <a:endParaRPr lang="ru-RU" dirty="0" smtClean="0"/>
          </a:p>
          <a:p>
            <a:r>
              <a:rPr lang="uk-UA" dirty="0" smtClean="0"/>
              <a:t>— торс (зображення по пояс);</a:t>
            </a:r>
            <a:endParaRPr lang="ru-RU" dirty="0" smtClean="0"/>
          </a:p>
          <a:p>
            <a:r>
              <a:rPr lang="uk-UA" dirty="0" smtClean="0"/>
              <a:t>— бюст (погрудне зображення);</a:t>
            </a:r>
            <a:endParaRPr lang="ru-RU" dirty="0" smtClean="0"/>
          </a:p>
          <a:p>
            <a:r>
              <a:rPr lang="uk-UA" dirty="0" smtClean="0"/>
              <a:t>— статуя (зображення у повний зріст);</a:t>
            </a:r>
            <a:endParaRPr lang="ru-RU" dirty="0" smtClean="0"/>
          </a:p>
          <a:p>
            <a:r>
              <a:rPr lang="uk-UA" dirty="0" smtClean="0"/>
              <a:t>— скульптурна група;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67494"/>
            <a:ext cx="8929718" cy="1399032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Матеріал та технології: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 smtClean="0"/>
          </a:p>
          <a:p>
            <a:r>
              <a:rPr lang="uk-UA" sz="4400" b="1" dirty="0" smtClean="0"/>
              <a:t>— мармурова;</a:t>
            </a:r>
            <a:endParaRPr lang="ru-RU" sz="4400" b="1" dirty="0" smtClean="0"/>
          </a:p>
          <a:p>
            <a:r>
              <a:rPr lang="uk-UA" sz="4400" b="1" dirty="0" smtClean="0"/>
              <a:t>— глиняна;                                                                                 </a:t>
            </a:r>
            <a:endParaRPr lang="ru-RU" sz="4400" b="1" dirty="0" smtClean="0"/>
          </a:p>
          <a:p>
            <a:r>
              <a:rPr lang="uk-UA" sz="4400" b="1" dirty="0" smtClean="0"/>
              <a:t>— гіпсова;</a:t>
            </a:r>
            <a:endParaRPr lang="ru-RU" sz="4400" b="1" dirty="0" smtClean="0"/>
          </a:p>
          <a:p>
            <a:r>
              <a:rPr lang="uk-UA" sz="4400" b="1" dirty="0" smtClean="0"/>
              <a:t>— металева;</a:t>
            </a:r>
            <a:endParaRPr lang="ru-RU" sz="4400" b="1" dirty="0" smtClean="0"/>
          </a:p>
          <a:p>
            <a:r>
              <a:rPr lang="uk-UA" sz="4400" b="1" dirty="0" smtClean="0"/>
              <a:t>— кістяна тощо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1071546"/>
            <a:ext cx="3857620" cy="13716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Стародавній</a:t>
            </a:r>
            <a:r>
              <a:rPr lang="ru-RU" b="1" dirty="0" smtClean="0"/>
              <a:t> </a:t>
            </a:r>
            <a:r>
              <a:rPr lang="ru-RU" b="1" dirty="0" err="1" smtClean="0"/>
              <a:t>Єгипет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714644" cy="63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5786454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Статуя фараона </a:t>
            </a:r>
            <a:r>
              <a:rPr lang="ru-RU" b="1" dirty="0" err="1" smtClean="0"/>
              <a:t>Аменемхета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..\</a:t>
            </a:r>
            <a:r>
              <a:rPr lang="ru-RU" dirty="0" err="1" smtClean="0">
                <a:hlinkClick r:id="rId2" action="ppaction://hlinkfile"/>
              </a:rPr>
              <a:t>Відео</a:t>
            </a:r>
            <a:r>
              <a:rPr lang="ru-RU" dirty="0" smtClean="0">
                <a:hlinkClick r:id="rId2" action="ppaction://hlinkfile"/>
              </a:rPr>
              <a:t> Художники та </a:t>
            </a:r>
            <a:r>
              <a:rPr lang="ru-RU" dirty="0" err="1" smtClean="0">
                <a:hlinkClick r:id="rId2" action="ppaction://hlinkfile"/>
              </a:rPr>
              <a:t>їх</a:t>
            </a:r>
            <a:r>
              <a:rPr lang="ru-RU" dirty="0" smtClean="0">
                <a:hlinkClick r:id="rId2" action="ppaction://hlinkfile"/>
              </a:rPr>
              <a:t> </a:t>
            </a:r>
            <a:r>
              <a:rPr lang="ru-RU" dirty="0" err="1" smtClean="0">
                <a:hlinkClick r:id="rId2" action="ppaction://hlinkfile"/>
              </a:rPr>
              <a:t>картини\Рождение</a:t>
            </a:r>
            <a:r>
              <a:rPr lang="ru-RU" dirty="0" smtClean="0">
                <a:hlinkClick r:id="rId2" action="ppaction://hlinkfile"/>
              </a:rPr>
              <a:t> </a:t>
            </a:r>
            <a:r>
              <a:rPr lang="ru-RU" dirty="0" err="1" smtClean="0">
                <a:hlinkClick r:id="rId2" action="ppaction://hlinkfile"/>
              </a:rPr>
              <a:t>скульптуры.flv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Arxiv\Зображення\скульптура\77295162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63220" y="6286520"/>
            <a:ext cx="238078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hlinkClick r:id="rId3" tooltip="Великий сфінкс"/>
              </a:rPr>
              <a:t>Великий </a:t>
            </a:r>
            <a:r>
              <a:rPr lang="ru-RU" dirty="0" err="1" smtClean="0">
                <a:hlinkClick r:id="rId3" tooltip="Великий сфінкс"/>
              </a:rPr>
              <a:t>сфінкс</a:t>
            </a:r>
            <a:r>
              <a:rPr lang="ru-RU" dirty="0" smtClean="0"/>
              <a:t>, </a:t>
            </a:r>
            <a:r>
              <a:rPr lang="ru-RU" dirty="0" err="1" smtClean="0"/>
              <a:t>Гізи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Arxiv\Зображення\скульптура\800px-Abu_Simbel_Temple_May_30_2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00958" y="6143644"/>
            <a:ext cx="136287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Абу-Сімбел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0572" y="500042"/>
            <a:ext cx="4543428" cy="1371600"/>
          </a:xfrm>
        </p:spPr>
        <p:txBody>
          <a:bodyPr/>
          <a:lstStyle/>
          <a:p>
            <a:r>
              <a:rPr lang="ru-RU" b="1" dirty="0" err="1" smtClean="0"/>
              <a:t>Антична</a:t>
            </a:r>
            <a:r>
              <a:rPr lang="ru-RU" b="1" dirty="0" smtClean="0"/>
              <a:t> бронза</a:t>
            </a:r>
            <a:endParaRPr lang="ru-RU" b="1" dirty="0"/>
          </a:p>
        </p:txBody>
      </p:sp>
      <p:pic>
        <p:nvPicPr>
          <p:cNvPr id="20482" name="Picture 2" descr="D:\Arxiv\Зображення\скульптура\372px-Greek_statue_discus_thrower_2_century_a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5196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6314" y="5929330"/>
            <a:ext cx="346761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hlinkClick r:id="rId3" tooltip="Дискобол"/>
              </a:rPr>
              <a:t>Дискобол</a:t>
            </a:r>
            <a:r>
              <a:rPr lang="ru-RU" dirty="0" smtClean="0"/>
              <a:t>, </a:t>
            </a:r>
            <a:r>
              <a:rPr lang="ru-RU" dirty="0" err="1" smtClean="0"/>
              <a:t>Гліпкотека</a:t>
            </a:r>
            <a:r>
              <a:rPr lang="ru-RU" dirty="0" smtClean="0"/>
              <a:t>, Мюнхен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Arxiv\Зображення\скульптура\518px-Blitzschleudender_Zeu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3062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15140" y="6143644"/>
            <a:ext cx="149752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Зевс, </a:t>
            </a:r>
            <a:r>
              <a:rPr lang="ru-RU" dirty="0" err="1" smtClean="0"/>
              <a:t>Берлін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Антична</a:t>
            </a:r>
            <a:r>
              <a:rPr lang="ru-RU" b="1" dirty="0" smtClean="0"/>
              <a:t> скульптура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3554" name="Picture 2" descr="D:\Arxiv\Зображення\скульптура\FrisoaltarPergam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000924" cy="52476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33442" y="6488668"/>
            <a:ext cx="46105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Горельєф</a:t>
            </a:r>
            <a:r>
              <a:rPr lang="ru-RU" dirty="0" smtClean="0"/>
              <a:t>, </a:t>
            </a:r>
            <a:r>
              <a:rPr lang="ru-RU" dirty="0" err="1" smtClean="0">
                <a:hlinkClick r:id="rId3" tooltip="Пергамський вівтар"/>
              </a:rPr>
              <a:t>Пергамський</a:t>
            </a:r>
            <a:r>
              <a:rPr lang="ru-RU" dirty="0" smtClean="0">
                <a:hlinkClick r:id="rId3" tooltip="Пергамський вівтар"/>
              </a:rPr>
              <a:t> </a:t>
            </a:r>
            <a:r>
              <a:rPr lang="ru-RU" dirty="0" err="1" smtClean="0">
                <a:hlinkClick r:id="rId3" tooltip="Пергамський вівтар"/>
              </a:rPr>
              <a:t>вівтар</a:t>
            </a:r>
            <a:r>
              <a:rPr lang="ru-RU" dirty="0" smtClean="0"/>
              <a:t>, фрагмент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Arxiv\Зображення\скульптура\378px-Pitagora_da_Reggio_-_Louvre_-_Statua_di_un_suonatore_di_lir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32775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5929330"/>
            <a:ext cx="457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 smtClean="0"/>
              <a:t>Співак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лірою</a:t>
            </a:r>
            <a:r>
              <a:rPr lang="ru-RU" dirty="0" smtClean="0"/>
              <a:t>. </a:t>
            </a:r>
            <a:r>
              <a:rPr lang="ru-RU" dirty="0" err="1" smtClean="0"/>
              <a:t>Римська</a:t>
            </a:r>
            <a:r>
              <a:rPr lang="ru-RU" dirty="0" smtClean="0"/>
              <a:t> </a:t>
            </a:r>
            <a:r>
              <a:rPr lang="ru-RU" dirty="0" err="1" smtClean="0"/>
              <a:t>копія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мармуру</a:t>
            </a:r>
            <a:r>
              <a:rPr lang="ru-RU" dirty="0" smtClean="0"/>
              <a:t>, Лувр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Arxiv\Зображення\скульптура\Reggio_calabria_museo_nazionale_bronzi_di_ria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6278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86182" y="5572140"/>
            <a:ext cx="457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hlinkClick r:id="rId3" tooltip="Вояки з Ріаче"/>
              </a:rPr>
              <a:t>Вояки </a:t>
            </a:r>
            <a:r>
              <a:rPr lang="ru-RU" dirty="0" err="1" smtClean="0">
                <a:hlinkClick r:id="rId3" tooltip="Вояки з Ріаче"/>
              </a:rPr>
              <a:t>з</a:t>
            </a:r>
            <a:r>
              <a:rPr lang="ru-RU" dirty="0" smtClean="0">
                <a:hlinkClick r:id="rId3" tooltip="Вояки з Ріаче"/>
              </a:rPr>
              <a:t> </a:t>
            </a:r>
            <a:r>
              <a:rPr lang="ru-RU" dirty="0" err="1" smtClean="0">
                <a:hlinkClick r:id="rId3" tooltip="Вояки з Ріаче"/>
              </a:rPr>
              <a:t>Ріаче</a:t>
            </a:r>
            <a:r>
              <a:rPr lang="ru-RU" dirty="0" smtClean="0"/>
              <a:t>, </a:t>
            </a:r>
            <a:r>
              <a:rPr lang="ru-RU" dirty="0" err="1" smtClean="0"/>
              <a:t>Регіональний</a:t>
            </a:r>
            <a:r>
              <a:rPr lang="ru-RU" dirty="0" smtClean="0"/>
              <a:t> музей, </a:t>
            </a:r>
            <a:r>
              <a:rPr lang="ru-RU" dirty="0" err="1" smtClean="0"/>
              <a:t>Калабрія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Arxiv\Зображення\скульптура\582px-AC_marbl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715140" cy="69112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6072206"/>
            <a:ext cx="250033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hlinkClick r:id="rId3" tooltip="Метопа"/>
              </a:rPr>
              <a:t>Метопа</a:t>
            </a:r>
            <a:r>
              <a:rPr lang="ru-RU" dirty="0" smtClean="0"/>
              <a:t> </a:t>
            </a:r>
            <a:r>
              <a:rPr lang="ru-RU" dirty="0" smtClean="0">
                <a:hlinkClick r:id="rId4" tooltip="Парфенон"/>
              </a:rPr>
              <a:t>Парфенона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Портрет. </a:t>
            </a:r>
            <a:r>
              <a:rPr lang="ru-RU" b="1" dirty="0" err="1" smtClean="0"/>
              <a:t>Стародавній</a:t>
            </a:r>
            <a:r>
              <a:rPr lang="ru-RU" b="1" dirty="0" smtClean="0"/>
              <a:t> Рим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Arxiv\Зображення\скульптура\449px-Caracalla02_pushk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063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5929330"/>
            <a:ext cx="245932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Імператор</a:t>
            </a:r>
            <a:r>
              <a:rPr lang="ru-RU" dirty="0" smtClean="0"/>
              <a:t> </a:t>
            </a:r>
            <a:r>
              <a:rPr lang="ru-RU" dirty="0" err="1" smtClean="0"/>
              <a:t>Люцій</a:t>
            </a:r>
            <a:r>
              <a:rPr lang="ru-RU" dirty="0" smtClean="0"/>
              <a:t> Вер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800" b="1" i="1" dirty="0" smtClean="0"/>
              <a:t>Скульптура</a:t>
            </a:r>
            <a:endParaRPr lang="ru-RU" sz="8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Arxiv\Зображення\скульптура\446px-Portrait_of_Lucius_Verus_(Hermitage)_-_Портрет_Люция_Вера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9778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5008" y="592933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Імператор</a:t>
            </a:r>
            <a:r>
              <a:rPr lang="ru-RU" dirty="0" smtClean="0"/>
              <a:t> Каракалла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Arxiv\Зображення\скульптура\419px-Портрет_Корнелии_Салонин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9716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4929198"/>
            <a:ext cx="2428876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Корнелія</a:t>
            </a:r>
            <a:r>
              <a:rPr lang="ru-RU" dirty="0" smtClean="0"/>
              <a:t> </a:t>
            </a:r>
            <a:r>
              <a:rPr lang="ru-RU" dirty="0" err="1" smtClean="0"/>
              <a:t>Солоніна</a:t>
            </a:r>
            <a:r>
              <a:rPr lang="ru-RU" dirty="0" smtClean="0"/>
              <a:t>, дружина </a:t>
            </a:r>
            <a:r>
              <a:rPr lang="ru-RU" dirty="0" err="1" smtClean="0"/>
              <a:t>імператора</a:t>
            </a:r>
            <a:r>
              <a:rPr lang="ru-RU" dirty="0" smtClean="0"/>
              <a:t> </a:t>
            </a:r>
            <a:r>
              <a:rPr lang="ru-RU" dirty="0" err="1" smtClean="0"/>
              <a:t>Галлієна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Доба</a:t>
            </a:r>
            <a:r>
              <a:rPr lang="ru-RU" b="1" dirty="0" smtClean="0"/>
              <a:t> </a:t>
            </a:r>
            <a:r>
              <a:rPr lang="ru-RU" b="1" dirty="0" err="1" smtClean="0"/>
              <a:t>бароко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Arxiv\Зображення\скульптура\PinzelAnge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72132" y="5715016"/>
            <a:ext cx="313258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err="1" smtClean="0">
                <a:hlinkClick r:id="rId3" tooltip="Іван Георгій Пінзель"/>
              </a:rPr>
              <a:t>Іван</a:t>
            </a:r>
            <a:r>
              <a:rPr lang="ru-RU" dirty="0" smtClean="0">
                <a:hlinkClick r:id="rId3" tooltip="Іван Георгій Пінзель"/>
              </a:rPr>
              <a:t> </a:t>
            </a:r>
            <a:r>
              <a:rPr lang="ru-RU" dirty="0" err="1" smtClean="0">
                <a:hlinkClick r:id="rId3" tooltip="Іван Георгій Пінзель"/>
              </a:rPr>
              <a:t>Георгій</a:t>
            </a:r>
            <a:r>
              <a:rPr lang="ru-RU" dirty="0" smtClean="0">
                <a:hlinkClick r:id="rId3" tooltip="Іван Георгій Пінзель"/>
              </a:rPr>
              <a:t> </a:t>
            </a:r>
            <a:r>
              <a:rPr lang="ru-RU" dirty="0" err="1" smtClean="0">
                <a:hlinkClick r:id="rId3" tooltip="Іван Георгій Пінзель"/>
              </a:rPr>
              <a:t>Пінзель</a:t>
            </a:r>
            <a:r>
              <a:rPr lang="ru-RU" dirty="0" smtClean="0"/>
              <a:t>, </a:t>
            </a:r>
            <a:r>
              <a:rPr lang="ru-RU" dirty="0" err="1" smtClean="0"/>
              <a:t>Янгол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Arxiv\Зображення\скульптура\400px-Sv_Luitgard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72198" y="5429264"/>
            <a:ext cx="2071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hlinkClick r:id="rId3" tooltip="Матьяш Бернард Браун"/>
              </a:rPr>
              <a:t>Матьяш</a:t>
            </a:r>
            <a:r>
              <a:rPr lang="ru-RU" dirty="0" smtClean="0">
                <a:hlinkClick r:id="rId3" tooltip="Матьяш Бернард Браун"/>
              </a:rPr>
              <a:t> Бернард Браун</a:t>
            </a:r>
            <a:r>
              <a:rPr lang="ru-RU" dirty="0" smtClean="0"/>
              <a:t>. Свята </a:t>
            </a:r>
            <a:r>
              <a:rPr lang="ru-RU" dirty="0" err="1" smtClean="0"/>
              <a:t>Люітгарта</a:t>
            </a:r>
            <a:r>
              <a:rPr lang="ru-RU" dirty="0" smtClean="0"/>
              <a:t>, </a:t>
            </a:r>
            <a:r>
              <a:rPr lang="ru-RU" dirty="0" err="1" smtClean="0"/>
              <a:t>Карлів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, Прага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Arxiv\Зображення\скульптура\450px-Mazzuoli-Death_of_Adoni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57884" y="5286388"/>
            <a:ext cx="2714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Джузеппе </a:t>
            </a:r>
            <a:r>
              <a:rPr lang="ru-RU" dirty="0" err="1" smtClean="0"/>
              <a:t>Маццуола</a:t>
            </a:r>
            <a:r>
              <a:rPr lang="ru-RU" dirty="0" smtClean="0"/>
              <a:t>, </a:t>
            </a:r>
            <a:r>
              <a:rPr lang="ru-RU" dirty="0" smtClean="0">
                <a:hlinkClick r:id="rId3" tooltip="Загибель Адоніса"/>
              </a:rPr>
              <a:t>«</a:t>
            </a:r>
            <a:r>
              <a:rPr lang="ru-RU" dirty="0" err="1" smtClean="0">
                <a:hlinkClick r:id="rId3" tooltip="Загибель Адоніса"/>
              </a:rPr>
              <a:t>Загибель</a:t>
            </a:r>
            <a:r>
              <a:rPr lang="ru-RU" dirty="0" smtClean="0">
                <a:hlinkClick r:id="rId3" tooltip="Загибель Адоніса"/>
              </a:rPr>
              <a:t> </a:t>
            </a:r>
            <a:r>
              <a:rPr lang="ru-RU" dirty="0" err="1" smtClean="0">
                <a:hlinkClick r:id="rId3" tooltip="Загибель Адоніса"/>
              </a:rPr>
              <a:t>Адоніса</a:t>
            </a:r>
            <a:r>
              <a:rPr lang="ru-RU" dirty="0" smtClean="0"/>
              <a:t> », </a:t>
            </a:r>
            <a:r>
              <a:rPr lang="ru-RU" dirty="0" err="1" smtClean="0"/>
              <a:t>Ермітаж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Arxiv\Зображення\скульптура\448px-Innocent_X_Algardi_Musei_Capitolini_MC11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2064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9256" y="5000636"/>
            <a:ext cx="335758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hlinkClick r:id="rId3" tooltip="Алессандро Альґарді"/>
              </a:rPr>
              <a:t>Алессандро</a:t>
            </a:r>
            <a:r>
              <a:rPr lang="ru-RU" dirty="0" smtClean="0">
                <a:hlinkClick r:id="rId3" tooltip="Алессандро Альґарді"/>
              </a:rPr>
              <a:t> </a:t>
            </a:r>
            <a:r>
              <a:rPr lang="ru-RU" dirty="0" err="1" smtClean="0">
                <a:hlinkClick r:id="rId3" tooltip="Алессандро Альґарді"/>
              </a:rPr>
              <a:t>Альґарді</a:t>
            </a:r>
            <a:r>
              <a:rPr lang="ru-RU" dirty="0" smtClean="0"/>
              <a:t>. Папа </a:t>
            </a:r>
            <a:r>
              <a:rPr lang="ru-RU" dirty="0" err="1" smtClean="0"/>
              <a:t>римський</a:t>
            </a:r>
            <a:r>
              <a:rPr lang="ru-RU" dirty="0" smtClean="0"/>
              <a:t> </a:t>
            </a:r>
            <a:r>
              <a:rPr lang="ru-RU" dirty="0" err="1" smtClean="0"/>
              <a:t>Іннокентій</a:t>
            </a:r>
            <a:r>
              <a:rPr lang="ru-RU" dirty="0" smtClean="0"/>
              <a:t> Х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Скульптура </a:t>
            </a:r>
            <a:r>
              <a:rPr lang="ru-RU" b="1" dirty="0" err="1" smtClean="0"/>
              <a:t>країн</a:t>
            </a:r>
            <a:r>
              <a:rPr lang="ru-RU" b="1" dirty="0" smtClean="0"/>
              <a:t> </a:t>
            </a:r>
            <a:r>
              <a:rPr lang="ru-RU" b="1" dirty="0" err="1" smtClean="0"/>
              <a:t>Азії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Arxiv\Зображення\скульптура\NatarajaME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7943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D:\Arxiv\Зображення\скульптура\404px-VajraMudr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77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/>
              <a:t>Скульптура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1200"/>
            <a:ext cx="8686800" cy="41148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000" dirty="0" smtClean="0"/>
              <a:t> (</a:t>
            </a:r>
            <a:r>
              <a:rPr lang="ru-RU" sz="4000" dirty="0" smtClean="0">
                <a:hlinkClick r:id="rId2" tooltip="Латинська мова"/>
              </a:rPr>
              <a:t>лат.</a:t>
            </a:r>
            <a:r>
              <a:rPr lang="ru-RU" sz="4000" dirty="0" smtClean="0"/>
              <a:t> </a:t>
            </a:r>
            <a:r>
              <a:rPr lang="en-US" sz="4000" i="1" dirty="0" err="1" smtClean="0"/>
              <a:t>sculptura</a:t>
            </a:r>
            <a:r>
              <a:rPr lang="en-US" sz="4000" dirty="0" smtClean="0"/>
              <a:t>, </a:t>
            </a:r>
            <a:r>
              <a:rPr lang="ru-RU" sz="4000" dirty="0" err="1" smtClean="0"/>
              <a:t>від</a:t>
            </a:r>
            <a:r>
              <a:rPr lang="ru-RU" sz="4000" dirty="0" smtClean="0"/>
              <a:t> </a:t>
            </a:r>
            <a:r>
              <a:rPr lang="ru-RU" sz="4000" dirty="0" smtClean="0">
                <a:hlinkClick r:id="rId2" tooltip="Латинська мова"/>
              </a:rPr>
              <a:t>лат.</a:t>
            </a:r>
            <a:r>
              <a:rPr lang="ru-RU" sz="4000" dirty="0" smtClean="0"/>
              <a:t> </a:t>
            </a:r>
            <a:r>
              <a:rPr lang="en-US" sz="4000" i="1" dirty="0" err="1" smtClean="0"/>
              <a:t>sculpo</a:t>
            </a:r>
            <a:r>
              <a:rPr lang="en-US" sz="4000" dirty="0" smtClean="0"/>
              <a:t> — </a:t>
            </a:r>
            <a:r>
              <a:rPr lang="ru-RU" sz="4000" dirty="0" err="1" smtClean="0"/>
              <a:t>вирізаю</a:t>
            </a:r>
            <a:r>
              <a:rPr lang="ru-RU" sz="4000" dirty="0" smtClean="0"/>
              <a:t>, </a:t>
            </a:r>
            <a:r>
              <a:rPr lang="ru-RU" sz="4000" dirty="0" err="1" smtClean="0"/>
              <a:t>висікаю</a:t>
            </a:r>
            <a:r>
              <a:rPr lang="ru-RU" sz="4000" dirty="0" smtClean="0"/>
              <a:t>) — </a:t>
            </a:r>
            <a:r>
              <a:rPr lang="ru-RU" sz="4000" dirty="0" err="1" smtClean="0"/>
              <a:t>ліпка</a:t>
            </a:r>
            <a:r>
              <a:rPr lang="ru-RU" sz="4000" dirty="0" smtClean="0"/>
              <a:t>, пластика, вид </a:t>
            </a:r>
            <a:r>
              <a:rPr lang="ru-RU" sz="4000" dirty="0" err="1" smtClean="0">
                <a:hlinkClick r:id="rId3" tooltip="Образотворче мистецтво"/>
              </a:rPr>
              <a:t>образотворчого</a:t>
            </a:r>
            <a:r>
              <a:rPr lang="ru-RU" sz="4000" dirty="0" smtClean="0">
                <a:hlinkClick r:id="rId3" tooltip="Образотворче мистецтво"/>
              </a:rPr>
              <a:t> </a:t>
            </a:r>
            <a:r>
              <a:rPr lang="ru-RU" sz="4000" dirty="0" err="1" smtClean="0">
                <a:hlinkClick r:id="rId3" tooltip="Образотворче мистецтво"/>
              </a:rPr>
              <a:t>мистецтва</a:t>
            </a:r>
            <a:r>
              <a:rPr lang="ru-RU" sz="4000" dirty="0" smtClean="0"/>
              <a:t>, твори </a:t>
            </a:r>
            <a:r>
              <a:rPr lang="ru-RU" sz="4000" dirty="0" err="1" smtClean="0"/>
              <a:t>якого</a:t>
            </a:r>
            <a:r>
              <a:rPr lang="ru-RU" sz="4000" dirty="0" smtClean="0"/>
              <a:t> </a:t>
            </a:r>
            <a:r>
              <a:rPr lang="ru-RU" sz="4000" dirty="0" err="1" smtClean="0"/>
              <a:t>мають</a:t>
            </a:r>
            <a:r>
              <a:rPr lang="ru-RU" sz="4000" dirty="0" smtClean="0"/>
              <a:t> </a:t>
            </a:r>
            <a:r>
              <a:rPr lang="ru-RU" sz="4000" dirty="0" err="1" smtClean="0"/>
              <a:t>об'ємну</a:t>
            </a:r>
            <a:r>
              <a:rPr lang="ru-RU" sz="4000" dirty="0" smtClean="0"/>
              <a:t>, </a:t>
            </a:r>
            <a:r>
              <a:rPr lang="ru-RU" sz="4000" dirty="0" err="1" smtClean="0"/>
              <a:t>тривимірну</a:t>
            </a:r>
            <a:r>
              <a:rPr lang="ru-RU" sz="4000" dirty="0" smtClean="0"/>
              <a:t> форму </a:t>
            </a:r>
            <a:r>
              <a:rPr lang="ru-RU" sz="4000" dirty="0" err="1" smtClean="0"/>
              <a:t>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виконуються</a:t>
            </a:r>
            <a:r>
              <a:rPr lang="ru-RU" sz="4000" dirty="0" smtClean="0"/>
              <a:t> </a:t>
            </a:r>
            <a:r>
              <a:rPr lang="ru-RU" sz="4000" dirty="0" err="1" smtClean="0"/>
              <a:t>із</a:t>
            </a:r>
            <a:r>
              <a:rPr lang="ru-RU" sz="4000" dirty="0" smtClean="0"/>
              <a:t> </a:t>
            </a:r>
            <a:r>
              <a:rPr lang="ru-RU" sz="4000" dirty="0" err="1" smtClean="0"/>
              <a:t>твердих</a:t>
            </a:r>
            <a:r>
              <a:rPr lang="ru-RU" sz="4000" dirty="0" smtClean="0"/>
              <a:t> </a:t>
            </a:r>
            <a:r>
              <a:rPr lang="ru-RU" sz="4000" dirty="0" err="1" smtClean="0"/>
              <a:t>чи</a:t>
            </a:r>
            <a:r>
              <a:rPr lang="ru-RU" sz="4000" dirty="0" smtClean="0"/>
              <a:t> </a:t>
            </a:r>
            <a:r>
              <a:rPr lang="ru-RU" sz="4000" dirty="0" err="1" smtClean="0"/>
              <a:t>пластичних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матеріалів</a:t>
            </a:r>
            <a:r>
              <a:rPr lang="ru-RU" sz="4000" dirty="0" smtClean="0"/>
              <a:t>.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D:\Arxiv\Зображення\скульптура\Bronzes-Chola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428604"/>
            <a:ext cx="9221265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Arxiv\Зображення\скульптура\699px-Shiva_and_Uma_14th_centu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0029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D:\Arxiv\Зображення\скульптура\764px-Sculpture_of_Alasa_Kanya_at_Vaital_Deul_-_Feb_2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381000"/>
            <a:ext cx="3900486" cy="1371600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/>
              <a:t>Скульптура із льоду</a:t>
            </a:r>
            <a:endParaRPr lang="ru-RU" sz="4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69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1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804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7868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7698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7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8000" b="1" dirty="0" smtClean="0"/>
              <a:t>Жанри</a:t>
            </a:r>
            <a:endParaRPr lang="ru-RU" sz="8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472518" cy="4114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400" dirty="0" smtClean="0"/>
              <a:t>Скульптура </a:t>
            </a:r>
            <a:r>
              <a:rPr lang="ru-RU" sz="4400" dirty="0" err="1" smtClean="0"/>
              <a:t>зображує</a:t>
            </a:r>
            <a:r>
              <a:rPr lang="ru-RU" sz="4400" dirty="0" smtClean="0"/>
              <a:t> </a:t>
            </a:r>
            <a:r>
              <a:rPr lang="ru-RU" sz="4400" dirty="0" err="1" smtClean="0"/>
              <a:t>головним</a:t>
            </a:r>
            <a:r>
              <a:rPr lang="ru-RU" sz="4400" dirty="0" smtClean="0"/>
              <a:t> чином </a:t>
            </a:r>
            <a:r>
              <a:rPr lang="ru-RU" sz="4400" dirty="0" err="1" smtClean="0"/>
              <a:t>людину</a:t>
            </a:r>
            <a:r>
              <a:rPr lang="ru-RU" sz="4400" dirty="0" smtClean="0"/>
              <a:t>, </a:t>
            </a:r>
            <a:r>
              <a:rPr lang="ru-RU" sz="4400" dirty="0" err="1" smtClean="0"/>
              <a:t>рідше</a:t>
            </a:r>
            <a:r>
              <a:rPr lang="ru-RU" sz="4400" dirty="0" smtClean="0"/>
              <a:t> </a:t>
            </a:r>
            <a:r>
              <a:rPr lang="ru-RU" sz="4400" dirty="0" err="1" smtClean="0"/>
              <a:t>тварин</a:t>
            </a:r>
            <a:r>
              <a:rPr lang="ru-RU" sz="4400" dirty="0" smtClean="0"/>
              <a:t>, </a:t>
            </a:r>
            <a:r>
              <a:rPr lang="ru-RU" sz="4400" dirty="0" err="1" smtClean="0"/>
              <a:t>її</a:t>
            </a:r>
            <a:r>
              <a:rPr lang="ru-RU" sz="4400" dirty="0" smtClean="0"/>
              <a:t> </a:t>
            </a:r>
            <a:r>
              <a:rPr lang="ru-RU" sz="4400" dirty="0" err="1" smtClean="0"/>
              <a:t>головні</a:t>
            </a:r>
            <a:r>
              <a:rPr lang="ru-RU" sz="4400" dirty="0" smtClean="0"/>
              <a:t> </a:t>
            </a:r>
            <a:r>
              <a:rPr lang="ru-RU" sz="4400" dirty="0" err="1" smtClean="0"/>
              <a:t>жанри</a:t>
            </a:r>
            <a:r>
              <a:rPr lang="ru-RU" sz="4400" dirty="0" smtClean="0"/>
              <a:t> — портрет, </a:t>
            </a:r>
            <a:r>
              <a:rPr lang="ru-RU" sz="4400" dirty="0" err="1" smtClean="0"/>
              <a:t>історичні</a:t>
            </a:r>
            <a:r>
              <a:rPr lang="ru-RU" sz="4400" dirty="0" smtClean="0"/>
              <a:t>, </a:t>
            </a:r>
            <a:r>
              <a:rPr lang="ru-RU" sz="4400" dirty="0" err="1" smtClean="0"/>
              <a:t>побутові</a:t>
            </a:r>
            <a:r>
              <a:rPr lang="ru-RU" sz="4400" dirty="0" smtClean="0"/>
              <a:t>, </a:t>
            </a:r>
            <a:r>
              <a:rPr lang="ru-RU" sz="4400" dirty="0" err="1" smtClean="0"/>
              <a:t>символічні</a:t>
            </a:r>
            <a:r>
              <a:rPr lang="ru-RU" sz="4400" dirty="0" smtClean="0"/>
              <a:t>, </a:t>
            </a:r>
            <a:r>
              <a:rPr lang="ru-RU" sz="4400" dirty="0" err="1" smtClean="0"/>
              <a:t>алегоричні</a:t>
            </a:r>
            <a:r>
              <a:rPr lang="ru-RU" sz="4400" dirty="0" smtClean="0"/>
              <a:t> </a:t>
            </a:r>
            <a:r>
              <a:rPr lang="ru-RU" sz="4400" dirty="0" err="1" smtClean="0"/>
              <a:t>зображення</a:t>
            </a:r>
            <a:r>
              <a:rPr lang="ru-RU" sz="4400" dirty="0" smtClean="0"/>
              <a:t>, </a:t>
            </a:r>
            <a:r>
              <a:rPr lang="ru-RU" sz="4400" dirty="0" err="1" smtClean="0">
                <a:hlinkClick r:id="rId2" tooltip="Анімалістичний жанр (ще не написана)"/>
              </a:rPr>
              <a:t>анімалістичний</a:t>
            </a:r>
            <a:r>
              <a:rPr lang="ru-RU" sz="4400" dirty="0" smtClean="0">
                <a:hlinkClick r:id="rId2" tooltip="Анімалістичний жанр (ще не написана)"/>
              </a:rPr>
              <a:t> жанр</a:t>
            </a:r>
            <a:r>
              <a:rPr lang="ru-RU" sz="4400" dirty="0" smtClean="0"/>
              <a:t>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Садові скульптури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..\</a:t>
            </a:r>
            <a:r>
              <a:rPr lang="ru-RU" dirty="0" err="1" smtClean="0">
                <a:hlinkClick r:id="rId2" action="ppaction://hlinkfile"/>
              </a:rPr>
              <a:t>Відео</a:t>
            </a:r>
            <a:r>
              <a:rPr lang="ru-RU" dirty="0" smtClean="0">
                <a:hlinkClick r:id="rId2" action="ppaction://hlinkfile"/>
              </a:rPr>
              <a:t> Художники та </a:t>
            </a:r>
            <a:r>
              <a:rPr lang="ru-RU" dirty="0" err="1" smtClean="0">
                <a:hlinkClick r:id="rId2" action="ppaction://hlinkfile"/>
              </a:rPr>
              <a:t>їх</a:t>
            </a:r>
            <a:r>
              <a:rPr lang="ru-RU" dirty="0" smtClean="0">
                <a:hlinkClick r:id="rId2" action="ppaction://hlinkfile"/>
              </a:rPr>
              <a:t> </a:t>
            </a:r>
            <a:r>
              <a:rPr lang="ru-RU" dirty="0" err="1" smtClean="0">
                <a:hlinkClick r:id="rId2" action="ppaction://hlinkfile"/>
              </a:rPr>
              <a:t>картини\Садовая</a:t>
            </a:r>
            <a:r>
              <a:rPr lang="ru-RU" dirty="0" smtClean="0">
                <a:hlinkClick r:id="rId2" action="ppaction://hlinkfile"/>
              </a:rPr>
              <a:t> </a:t>
            </a:r>
            <a:r>
              <a:rPr lang="ru-RU" dirty="0" err="1" smtClean="0">
                <a:hlinkClick r:id="rId2" action="ppaction://hlinkfile"/>
              </a:rPr>
              <a:t>скульптура.flv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D:\Arxiv\Зображення\скульптура\1270654389_zamok-basejn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0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D:\Arxiv\Зображення\скульптура\1273160520_statyja-pavl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1341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/>
              <a:t>Скульптура із дерева</a:t>
            </a:r>
            <a:endParaRPr lang="ru-RU" sz="5400" b="1" dirty="0"/>
          </a:p>
        </p:txBody>
      </p:sp>
      <p:pic>
        <p:nvPicPr>
          <p:cNvPr id="4" name="Picture 2" descr="D:\Arxiv\Зображення\скульптура\Roman_fresco_from_Boscoreale,_43-30_BCE,_Metropolitan_Museum_of_Ar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85925"/>
            <a:ext cx="9072594" cy="4536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Arxiv\Зображення\скульптура\77295163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1704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Arxiv\Зображення\скульптура\77295167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33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Arxiv\Зображення\скульптура\77295168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57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Arxiv\Зображення\скульптура\77295172_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3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Arxiv\Зображення\скульптура\77295174_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/>
              <a:t>Жанри скульптури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Портрет</a:t>
            </a:r>
          </a:p>
          <a:p>
            <a:r>
              <a:rPr lang="uk-UA" sz="6000" b="1" dirty="0" smtClean="0"/>
              <a:t>Анімалістичний жанр</a:t>
            </a:r>
          </a:p>
          <a:p>
            <a:r>
              <a:rPr lang="uk-UA" sz="6000" b="1" dirty="0" smtClean="0"/>
              <a:t>Неживі предмети</a:t>
            </a:r>
            <a:endParaRPr lang="ru-RU" sz="6000" b="1" dirty="0"/>
          </a:p>
        </p:txBody>
      </p:sp>
      <p:pic>
        <p:nvPicPr>
          <p:cNvPr id="4" name="Picture 2" descr="D:\Arxiv\Зображення\скульптура\449px-Caracalla02_pushk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0638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0500"/>
            <a:ext cx="8792337" cy="60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0"/>
            <a:ext cx="5554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0"/>
            <a:ext cx="6957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Arxiv\Зображення\скульптура\77295178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Arxiv\Зображення\скульптура\77295179_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7" y="0"/>
            <a:ext cx="54746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Arxiv\Зображення\скульптура\77295181_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Arxiv\Зображення\скульптура\77295182_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1" y="0"/>
            <a:ext cx="53078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Arxiv\Зображення\скульптура\77295183_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70492"/>
            <a:ext cx="3929058" cy="5944614"/>
          </a:xfrm>
          <a:prstGeom prst="rect">
            <a:avLst/>
          </a:prstGeom>
          <a:noFill/>
        </p:spPr>
      </p:pic>
      <p:pic>
        <p:nvPicPr>
          <p:cNvPr id="11267" name="Picture 3" descr="D:\Arxiv\Зображення\скульптура\77295185_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4281" y="0"/>
            <a:ext cx="479971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Arxiv\Зображення\скульптура\77295175_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904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D:\Arxiv\Зображення\скульптура\77295187_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12424" cy="5500702"/>
          </a:xfrm>
          <a:prstGeom prst="rect">
            <a:avLst/>
          </a:prstGeom>
          <a:noFill/>
        </p:spPr>
      </p:pic>
      <p:pic>
        <p:nvPicPr>
          <p:cNvPr id="13316" name="Picture 4" descr="D:\Arxiv\Зображення\скульптура\77295191_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1424124"/>
            <a:ext cx="4500562" cy="543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Arxiv\Зображення\скульптура\77295194_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0161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Arxiv\Зображення\скульптура\77295198_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486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Arxiv\Зображення\скульптура\77295204_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8909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95892"/>
          </a:xfrm>
        </p:spPr>
        <p:txBody>
          <a:bodyPr/>
          <a:lstStyle/>
          <a:p>
            <a:pPr algn="ctr"/>
            <a:r>
              <a:rPr lang="ru-RU" sz="4000" b="1" dirty="0" err="1" smtClean="0"/>
              <a:t>Художньо-виразні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засоби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скульптури</a:t>
            </a:r>
            <a:r>
              <a:rPr lang="ru-RU" sz="4000" b="1" dirty="0" smtClean="0"/>
              <a:t> — </a:t>
            </a:r>
            <a:r>
              <a:rPr lang="ru-RU" sz="4000" b="1" dirty="0" err="1" smtClean="0"/>
              <a:t>побудова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об'ємної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форми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пластичне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моделювання</a:t>
            </a:r>
            <a:r>
              <a:rPr lang="ru-RU" sz="4000" b="1" dirty="0" smtClean="0"/>
              <a:t> (</a:t>
            </a:r>
            <a:r>
              <a:rPr lang="ru-RU" sz="4000" b="1" dirty="0" err="1" smtClean="0"/>
              <a:t>ліпка</a:t>
            </a:r>
            <a:r>
              <a:rPr lang="ru-RU" sz="4000" b="1" dirty="0" smtClean="0"/>
              <a:t>), </a:t>
            </a:r>
            <a:r>
              <a:rPr lang="ru-RU" sz="4000" b="1" dirty="0" err="1" smtClean="0"/>
              <a:t>розробка</a:t>
            </a:r>
            <a:r>
              <a:rPr lang="ru-RU" sz="4000" b="1" dirty="0" smtClean="0"/>
              <a:t> </a:t>
            </a:r>
            <a:r>
              <a:rPr lang="ru-RU" sz="4000" b="1" dirty="0" err="1" smtClean="0">
                <a:hlinkClick r:id="rId2" tooltip="Силует"/>
              </a:rPr>
              <a:t>силуету</a:t>
            </a:r>
            <a:r>
              <a:rPr lang="ru-RU" sz="4000" b="1" dirty="0" smtClean="0"/>
              <a:t>, </a:t>
            </a:r>
            <a:r>
              <a:rPr lang="ru-RU" sz="4000" b="1" dirty="0" err="1" smtClean="0">
                <a:hlinkClick r:id="rId3" tooltip="Фактура"/>
              </a:rPr>
              <a:t>фактури</a:t>
            </a:r>
            <a:r>
              <a:rPr lang="ru-RU" sz="4000" b="1" dirty="0" smtClean="0"/>
              <a:t>, у </a:t>
            </a:r>
            <a:r>
              <a:rPr lang="ru-RU" sz="4000" b="1" dirty="0" err="1" smtClean="0"/>
              <a:t>деяких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випадках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також</a:t>
            </a:r>
            <a:r>
              <a:rPr lang="ru-RU" sz="4000" b="1" dirty="0" smtClean="0"/>
              <a:t> </a:t>
            </a:r>
            <a:r>
              <a:rPr lang="ru-RU" sz="4000" b="1" dirty="0" err="1" smtClean="0">
                <a:hlinkClick r:id="rId4" tooltip="Колір"/>
              </a:rPr>
              <a:t>кольору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Arxiv\Зображення\скульптура\77295208_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2784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Скульптури із квітів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9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281045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26780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8715436" cy="644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2868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053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Скульптура із </a:t>
            </a:r>
            <a:r>
              <a:rPr lang="uk-UA" dirty="0" err="1" smtClean="0"/>
              <a:t>проволки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600" b="1" dirty="0" smtClean="0"/>
              <a:t>Види рельєфу</a:t>
            </a:r>
            <a:endParaRPr lang="ru-RU" sz="6600" b="1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0" y="2000240"/>
            <a:ext cx="4357686" cy="1785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Горельєф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071670" y="4500570"/>
            <a:ext cx="5286412" cy="1785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Контрельєф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572000" y="2071678"/>
            <a:ext cx="4357686" cy="1785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5400" b="1" dirty="0" smtClean="0">
                <a:latin typeface="Tahoma" charset="0"/>
              </a:rPr>
              <a:t>Ба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рельєф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D:\Arxiv\Зображення\скульптура\78548964_CHICKEN_WIRE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09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D:\Arxiv\Зображення\скульптура\78549152_11006YjljZjk1NmE4O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40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D:\Arxiv\Зображення\скульптура\78548966_CHICKEN_WIRE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916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D:\Arxiv\Зображення\скульптура\78548958_11009NjliYzZlYmQ4Y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00650" cy="6858000"/>
          </a:xfrm>
          <a:prstGeom prst="rect">
            <a:avLst/>
          </a:prstGeom>
          <a:noFill/>
        </p:spPr>
      </p:pic>
      <p:pic>
        <p:nvPicPr>
          <p:cNvPr id="41987" name="Picture 3" descr="D:\Arxiv\Зображення\скульптура\78549001_CHICKEN_WIRE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-82037"/>
            <a:ext cx="5214942" cy="6940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D:\Arxiv\Зображення\скульптура\78548972_CHICKEN_WIRE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21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D:\Arxiv\Зображення\скульптура\78548987_CHICKEN_WIRE_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69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D:\Arxiv\Зображення\скульптура\78548975_CHICKEN_WIRE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818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Скульптура із паперу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D:\Arxiv\Зображення\скульптура\chudesa-is-bumagi-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762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857232"/>
            <a:ext cx="919503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Горельєф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8472518" cy="4595826"/>
          </a:xfrm>
        </p:spPr>
        <p:txBody>
          <a:bodyPr>
            <a:normAutofit fontScale="92500"/>
          </a:bodyPr>
          <a:lstStyle/>
          <a:p>
            <a:r>
              <a:rPr lang="ru-RU" sz="4400" dirty="0" err="1" smtClean="0"/>
              <a:t>Горельє́ф</a:t>
            </a:r>
            <a:r>
              <a:rPr lang="ru-RU" sz="4400" dirty="0" smtClean="0"/>
              <a:t> (</a:t>
            </a:r>
            <a:r>
              <a:rPr lang="ru-RU" sz="4400" dirty="0" smtClean="0">
                <a:hlinkClick r:id="rId2" tooltip="Французька мова"/>
              </a:rPr>
              <a:t>фр.</a:t>
            </a:r>
            <a:r>
              <a:rPr lang="ru-RU" sz="4400" dirty="0" smtClean="0"/>
              <a:t> </a:t>
            </a:r>
            <a:r>
              <a:rPr lang="ru-RU" sz="4400" i="1" dirty="0" err="1" smtClean="0"/>
              <a:t>bas-relief</a:t>
            </a:r>
            <a:r>
              <a:rPr lang="ru-RU" sz="4400" dirty="0" smtClean="0"/>
              <a:t> — </a:t>
            </a:r>
            <a:r>
              <a:rPr lang="ru-RU" sz="4400" dirty="0" err="1" smtClean="0"/>
              <a:t>низький</a:t>
            </a:r>
            <a:r>
              <a:rPr lang="ru-RU" sz="4400" dirty="0" smtClean="0"/>
              <a:t> </a:t>
            </a:r>
            <a:r>
              <a:rPr lang="ru-RU" sz="4400" dirty="0" err="1" smtClean="0"/>
              <a:t>рельєф</a:t>
            </a:r>
            <a:r>
              <a:rPr lang="ru-RU" sz="4400" dirty="0" smtClean="0"/>
              <a:t>) — </a:t>
            </a:r>
            <a:r>
              <a:rPr lang="ru-RU" sz="4400" dirty="0" err="1" smtClean="0"/>
              <a:t>різновид</a:t>
            </a:r>
            <a:r>
              <a:rPr lang="ru-RU" sz="4400" dirty="0" smtClean="0"/>
              <a:t> </a:t>
            </a:r>
            <a:r>
              <a:rPr lang="ru-RU" sz="4400" dirty="0" err="1" smtClean="0"/>
              <a:t>скульптури</a:t>
            </a:r>
            <a:r>
              <a:rPr lang="ru-RU" sz="4400" dirty="0" smtClean="0"/>
              <a:t>, в </a:t>
            </a:r>
            <a:r>
              <a:rPr lang="ru-RU" sz="4400" dirty="0" err="1" smtClean="0"/>
              <a:t>котрому</a:t>
            </a:r>
            <a:r>
              <a:rPr lang="ru-RU" sz="4400" dirty="0" smtClean="0"/>
              <a:t> </a:t>
            </a:r>
            <a:r>
              <a:rPr lang="ru-RU" sz="4400" dirty="0" err="1" smtClean="0"/>
              <a:t>об'ємне</a:t>
            </a:r>
            <a:r>
              <a:rPr lang="ru-RU" sz="4400" dirty="0" smtClean="0"/>
              <a:t> </a:t>
            </a:r>
            <a:r>
              <a:rPr lang="ru-RU" sz="4400" dirty="0" err="1" smtClean="0"/>
              <a:t>зображення</a:t>
            </a:r>
            <a:r>
              <a:rPr lang="ru-RU" sz="4400" dirty="0" smtClean="0"/>
              <a:t> </a:t>
            </a:r>
            <a:r>
              <a:rPr lang="ru-RU" sz="4400" dirty="0" err="1" smtClean="0"/>
              <a:t>виступає</a:t>
            </a:r>
            <a:r>
              <a:rPr lang="ru-RU" sz="4400" dirty="0" smtClean="0"/>
              <a:t> над </a:t>
            </a:r>
            <a:r>
              <a:rPr lang="ru-RU" sz="4400" dirty="0" err="1" smtClean="0"/>
              <a:t>площиною</a:t>
            </a:r>
            <a:r>
              <a:rPr lang="ru-RU" sz="4400" dirty="0" smtClean="0"/>
              <a:t> фону не </a:t>
            </a:r>
            <a:r>
              <a:rPr lang="ru-RU" sz="4400" dirty="0" err="1" smtClean="0"/>
              <a:t>більш</a:t>
            </a:r>
            <a:r>
              <a:rPr lang="ru-RU" sz="4400" dirty="0" smtClean="0"/>
              <a:t> </a:t>
            </a:r>
            <a:r>
              <a:rPr lang="ru-RU" sz="4400" dirty="0" err="1" smtClean="0"/>
              <a:t>ніж</a:t>
            </a:r>
            <a:r>
              <a:rPr lang="ru-RU" sz="4400" dirty="0" smtClean="0"/>
              <a:t> на половину </a:t>
            </a:r>
            <a:r>
              <a:rPr lang="ru-RU" sz="4400" dirty="0" err="1" smtClean="0"/>
              <a:t>власного</a:t>
            </a:r>
            <a:r>
              <a:rPr lang="ru-RU" sz="4400" dirty="0" smtClean="0"/>
              <a:t> об</a:t>
            </a:r>
            <a:r>
              <a:rPr lang="uk-UA" sz="4400" dirty="0" smtClean="0"/>
              <a:t>”</a:t>
            </a:r>
            <a:r>
              <a:rPr lang="ru-RU" sz="4400" dirty="0" err="1" smtClean="0"/>
              <a:t>єму</a:t>
            </a:r>
            <a:r>
              <a:rPr lang="ru-RU" sz="4400" dirty="0" smtClean="0"/>
              <a:t>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D:\Arxiv\Зображення\скульптура\7e3ea1383b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2713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D:\Arxiv\Зображення\скульптура\OS00MjA5L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437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D:\Arxiv\Зображення\скульптура\Papire_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5109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D:\Arxiv\Зображення\скульптура\Papire_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205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D:\Arxiv\Зображення\скульптура\Papire_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463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D:\Arxiv\Зображення\скульптура\Papire_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109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D:\Arxiv\Зображення\скульптура\Papire_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63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Arxiv\Зображення\скульптура\59055257_2a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D:\Arxiv\Зображення\скульптура\book_sculptures_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D:\Arxiv\Зображення\скульптура\su-blackwell-alice-a-mad-tea-part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63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572</TotalTime>
  <Words>395</Words>
  <Application>Microsoft Office PowerPoint</Application>
  <PresentationFormat>Экран (4:3)</PresentationFormat>
  <Paragraphs>75</Paragraphs>
  <Slides>119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0" baseType="lpstr">
      <vt:lpstr>Яркая</vt:lpstr>
      <vt:lpstr>Про який вид мистецтва ми сьогодні будемо говорити?</vt:lpstr>
      <vt:lpstr>Презентация PowerPoint</vt:lpstr>
      <vt:lpstr>Скульптура</vt:lpstr>
      <vt:lpstr>Скульптура</vt:lpstr>
      <vt:lpstr>Жанри</vt:lpstr>
      <vt:lpstr>Жанри скульптури</vt:lpstr>
      <vt:lpstr>Презентация PowerPoint</vt:lpstr>
      <vt:lpstr>Види рельєфу</vt:lpstr>
      <vt:lpstr>Горельєф</vt:lpstr>
      <vt:lpstr>Презентация PowerPoint</vt:lpstr>
      <vt:lpstr>Барельє́ф</vt:lpstr>
      <vt:lpstr>Презентация PowerPoint</vt:lpstr>
      <vt:lpstr>Контррельеф</vt:lpstr>
      <vt:lpstr>Презентация PowerPoint</vt:lpstr>
      <vt:lpstr>Презентация PowerPoint</vt:lpstr>
      <vt:lpstr>Скульптуру класифікують залежно від: </vt:lpstr>
      <vt:lpstr>Презентация PowerPoint</vt:lpstr>
      <vt:lpstr>Матеріал та технології:</vt:lpstr>
      <vt:lpstr>Стародавній Єгипет </vt:lpstr>
      <vt:lpstr>Презентация PowerPoint</vt:lpstr>
      <vt:lpstr>Презентация PowerPoint</vt:lpstr>
      <vt:lpstr>Антична бронза</vt:lpstr>
      <vt:lpstr>Презентация PowerPoint</vt:lpstr>
      <vt:lpstr>Антична скульптура </vt:lpstr>
      <vt:lpstr>Презентация PowerPoint</vt:lpstr>
      <vt:lpstr>Презентация PowerPoint</vt:lpstr>
      <vt:lpstr>Презентация PowerPoint</vt:lpstr>
      <vt:lpstr>Портрет. Стародавній Рим </vt:lpstr>
      <vt:lpstr>Презентация PowerPoint</vt:lpstr>
      <vt:lpstr>Презентация PowerPoint</vt:lpstr>
      <vt:lpstr>Презентация PowerPoint</vt:lpstr>
      <vt:lpstr>Доба бароко 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Скульптура країн Азії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Скульптура із льоду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Садові скульптури</vt:lpstr>
      <vt:lpstr>Презентация PowerPoint</vt:lpstr>
      <vt:lpstr>Презентация PowerPoint</vt:lpstr>
      <vt:lpstr>Презентация PowerPoint</vt:lpstr>
      <vt:lpstr>Скульптура із дерева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Скульптури із квітів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Скульптура із проволки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Скульптура із паперу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Авангард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Продовжити речення:</vt:lpstr>
      <vt:lpstr>Домашнє завдання: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Валентина Іванівна</cp:lastModifiedBy>
  <cp:revision>23</cp:revision>
  <dcterms:created xsi:type="dcterms:W3CDTF">2011-09-28T08:39:49Z</dcterms:created>
  <dcterms:modified xsi:type="dcterms:W3CDTF">2013-09-18T10:30:02Z</dcterms:modified>
</cp:coreProperties>
</file>