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1" r:id="rId8"/>
    <p:sldId id="259" r:id="rId9"/>
    <p:sldId id="260" r:id="rId10"/>
    <p:sldId id="269" r:id="rId11"/>
    <p:sldId id="262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8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9CD05E-7C06-49B5-8E3F-EBD32FADFA44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906C13-954D-4B22-BCEE-694845597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4%D0%B5%D0%B2%D1%8B_%D0%A0%D0%B5%D0%B9%D0%BD%D0%B0&amp;action=edit&amp;redlink=1" TargetMode="External"/><Relationship Id="rId3" Type="http://schemas.openxmlformats.org/officeDocument/2006/relationships/hyperlink" Target="http://ru.wikipedia.org/wiki/%D0%A0%D0%B5%D0%B9%D0%BD" TargetMode="External"/><Relationship Id="rId7" Type="http://schemas.openxmlformats.org/officeDocument/2006/relationships/hyperlink" Target="http://ru.wikipedia.org/wiki/%D0%A4%D1%80%D0%B0%D0%BD%D0%BA%D1%84%D1%83%D1%80%D1%82-%D0%BD%D0%B0-%D0%9C%D0%B0%D0%B9%D0%BD%D0%B5" TargetMode="External"/><Relationship Id="rId12" Type="http://schemas.openxmlformats.org/officeDocument/2006/relationships/hyperlink" Target="http://ru.wikipedia.org/wiki/XIX_%D0%B2%D0%B5%D0%BA" TargetMode="External"/><Relationship Id="rId2" Type="http://schemas.openxmlformats.org/officeDocument/2006/relationships/hyperlink" Target="http://ru.wikipedia.org/wiki/%D0%9D%D0%B5%D0%BC%D0%B5%D1%86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0%B2%D0%B5%D1%80%D0%BD%D0%BE%D0%B5_%D0%BC%D0%BE%D1%80%D0%B5" TargetMode="External"/><Relationship Id="rId11" Type="http://schemas.openxmlformats.org/officeDocument/2006/relationships/hyperlink" Target="http://ru.wikipedia.org/wiki/%D0%94%D1%80%D0%B5%D0%B2%D0%BD%D0%B5%D0%B3%D1%80%D0%B5%D1%87%D0%B5%D1%81%D0%BA%D0%B0%D1%8F_%D0%BC%D0%B8%D1%84%D0%BE%D0%BB%D0%BE%D0%B3%D0%B8%D1%8F" TargetMode="External"/><Relationship Id="rId5" Type="http://schemas.openxmlformats.org/officeDocument/2006/relationships/hyperlink" Target="http://ru.wikipedia.org/wiki/%D0%A8%D0%B2%D0%B5%D0%B9%D1%86%D0%B0%D1%80%D0%B8%D1%8F" TargetMode="External"/><Relationship Id="rId10" Type="http://schemas.openxmlformats.org/officeDocument/2006/relationships/hyperlink" Target="http://ru.wikipedia.org/wiki/%D0%A1%D0%B8%D1%80%D0%B5%D0%BD%D1%8B_(%D0%BC%D0%B8%D1%84%D0%BE%D0%BB%D0%BE%D0%B3%D0%B8%D1%8F)" TargetMode="External"/><Relationship Id="rId4" Type="http://schemas.openxmlformats.org/officeDocument/2006/relationships/hyperlink" Target="http://ru.wikipedia.org/wiki/%D0%A1%D0%B0%D0%BD%D0%BA%D1%82-%D0%93%D0%BE%D0%B0%D1%80%D1%81%D1%85%D0%B0%D1%83%D0%B7%D0%B5%D0%BD" TargetMode="External"/><Relationship Id="rId9" Type="http://schemas.openxmlformats.org/officeDocument/2006/relationships/hyperlink" Target="http://ru.wikipedia.org/wiki/%D0%9D%D0%B8%D0%BA%D1%81%D1%8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5%D0%B9%D0%B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143248"/>
            <a:ext cx="4419600" cy="1600327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Балада</a:t>
            </a:r>
            <a:r>
              <a:rPr lang="ru-RU" sz="5400" dirty="0" smtClean="0"/>
              <a:t> Г.Гейне «</a:t>
            </a:r>
            <a:r>
              <a:rPr lang="ru-RU" sz="5400" dirty="0" err="1" smtClean="0"/>
              <a:t>Лорелея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02099" y="4929198"/>
            <a:ext cx="4941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tabLst>
                <a:tab pos="3830638" algn="l"/>
              </a:tabLst>
            </a:pPr>
            <a:r>
              <a:rPr lang="ru-RU" sz="3600" b="1" spc="40" dirty="0" err="1" smtClean="0">
                <a:ln w="13335" cmpd="sng">
                  <a:solidFill>
                    <a:srgbClr val="0F6FC6">
                      <a:lumMod val="50000"/>
                    </a:srgbClr>
                  </a:solidFill>
                  <a:prstDash val="solid"/>
                </a:ln>
                <a:solidFill>
                  <a:srgbClr val="A5C249">
                    <a:tint val="1000"/>
                  </a:srgbClr>
                </a:solidFill>
                <a:ea typeface="+mj-ea"/>
                <a:cs typeface="+mj-cs"/>
              </a:rPr>
              <a:t>Лорелея</a:t>
            </a:r>
            <a:r>
              <a:rPr lang="ru-RU" sz="3600" b="1" spc="40" dirty="0" smtClean="0">
                <a:ln w="13335" cmpd="sng">
                  <a:solidFill>
                    <a:srgbClr val="0F6FC6">
                      <a:lumMod val="50000"/>
                    </a:srgbClr>
                  </a:solidFill>
                  <a:prstDash val="solid"/>
                </a:ln>
                <a:solidFill>
                  <a:srgbClr val="A5C249">
                    <a:tint val="1000"/>
                  </a:srgbClr>
                </a:solidFill>
                <a:ea typeface="+mj-ea"/>
                <a:cs typeface="+mj-cs"/>
              </a:rPr>
              <a:t> (</a:t>
            </a:r>
            <a:r>
              <a:rPr lang="ru-RU" sz="3600" b="1" spc="40" dirty="0" err="1" smtClean="0">
                <a:ln w="13335" cmpd="sng">
                  <a:solidFill>
                    <a:srgbClr val="0F6FC6">
                      <a:lumMod val="50000"/>
                    </a:srgbClr>
                  </a:solidFill>
                  <a:prstDash val="solid"/>
                </a:ln>
                <a:solidFill>
                  <a:srgbClr val="A5C249">
                    <a:tint val="1000"/>
                  </a:srgbClr>
                </a:solidFill>
                <a:ea typeface="+mj-ea"/>
                <a:cs typeface="+mj-cs"/>
              </a:rPr>
              <a:t>Loreley</a:t>
            </a:r>
            <a:r>
              <a:rPr lang="ru-RU" sz="3600" b="1" spc="40" dirty="0" smtClean="0">
                <a:ln w="13335" cmpd="sng">
                  <a:solidFill>
                    <a:srgbClr val="0F6FC6">
                      <a:lumMod val="50000"/>
                    </a:srgbClr>
                  </a:solidFill>
                  <a:prstDash val="solid"/>
                </a:ln>
                <a:solidFill>
                  <a:srgbClr val="A5C249">
                    <a:tint val="1000"/>
                  </a:srgbClr>
                </a:solidFill>
                <a:ea typeface="+mj-ea"/>
                <a:cs typeface="+mj-cs"/>
              </a:rPr>
              <a:t>) - прекрасная дева-сирена Рейна</a:t>
            </a:r>
            <a:endParaRPr lang="ru-RU" sz="3600" b="1" spc="40" dirty="0">
              <a:ln w="13335" cmpd="sng">
                <a:solidFill>
                  <a:srgbClr val="0F6FC6">
                    <a:lumMod val="50000"/>
                  </a:srgbClr>
                </a:solidFill>
                <a:prstDash val="solid"/>
              </a:ln>
              <a:solidFill>
                <a:srgbClr val="A5C249">
                  <a:tint val="1000"/>
                </a:srgb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Героиня одного из самых знаменитых стихотворений Г. Гейне «</a:t>
            </a:r>
            <a:r>
              <a:rPr lang="ru-RU" dirty="0" err="1" smtClean="0"/>
              <a:t>Лорелея</a:t>
            </a:r>
            <a:r>
              <a:rPr lang="ru-RU" dirty="0" smtClean="0"/>
              <a:t>» (1823), включенных им в цикл «Опять на родине» (1824).</a:t>
            </a:r>
          </a:p>
          <a:p>
            <a:r>
              <a:rPr lang="ru-RU" dirty="0" smtClean="0"/>
              <a:t>В стихотворении Гейне сохраняется трагическая серьезность чувств, но трагедия становится уже уделом пловца, а не Л. Сама героиня здесь предстает как средоточие романтических «тревог» и «скорбей», как олицетворение неумолимой судьбы, гибельного рока. Стихотворение заканчивается ставшими сакраментальными словами: «И всякий так погибает</a:t>
            </a:r>
          </a:p>
          <a:p>
            <a:r>
              <a:rPr lang="ru-RU" dirty="0" smtClean="0"/>
              <a:t>//от песни </a:t>
            </a:r>
            <a:r>
              <a:rPr lang="ru-RU" dirty="0" err="1" smtClean="0"/>
              <a:t>Лорелей</a:t>
            </a:r>
            <a:r>
              <a:rPr lang="ru-RU" dirty="0" smtClean="0"/>
              <a:t>». Это стихотворение стало в Германии народной песней. Ему присуща особенная, трудно переводимая </a:t>
            </a:r>
            <a:r>
              <a:rPr lang="ru-RU" dirty="0" err="1" smtClean="0"/>
              <a:t>инто-национность</a:t>
            </a:r>
            <a:r>
              <a:rPr lang="ru-RU" dirty="0" smtClean="0"/>
              <a:t>. В России его перевел в 1909 г. А.Блок («Не знаю, что значит такое...»). В письме к С.А.Венгерову (19 нояб.1909) Блок писал: «Позвольте предложить Вам для Сборника Литературного Фонда мой перевод знаменитой «</a:t>
            </a:r>
            <a:r>
              <a:rPr lang="ru-RU" dirty="0" err="1" smtClean="0"/>
              <a:t>Лорелей</a:t>
            </a:r>
            <a:r>
              <a:rPr lang="ru-RU" dirty="0" smtClean="0"/>
              <a:t>». Решаюсь остановиться именно на этом стихотворении, так как в нем мне удалось, кажется, передать все тонкости размера, и, насколько я знаю, впервые».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978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628" y="2071678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Гейне “</a:t>
            </a:r>
            <a:r>
              <a:rPr lang="ru-RU" dirty="0" err="1" smtClean="0"/>
              <a:t>Ich</a:t>
            </a:r>
            <a:r>
              <a:rPr lang="ru-RU" dirty="0" smtClean="0"/>
              <a:t> </a:t>
            </a:r>
            <a:r>
              <a:rPr lang="ru-RU" dirty="0" err="1" smtClean="0"/>
              <a:t>weiß nicht</a:t>
            </a:r>
            <a:r>
              <a:rPr lang="ru-RU" dirty="0" smtClean="0"/>
              <a:t>, </a:t>
            </a:r>
            <a:r>
              <a:rPr lang="ru-RU" dirty="0" err="1" smtClean="0"/>
              <a:t>was</a:t>
            </a:r>
            <a:r>
              <a:rPr lang="ru-RU" dirty="0" smtClean="0"/>
              <a:t> </a:t>
            </a:r>
            <a:r>
              <a:rPr lang="ru-RU" dirty="0" err="1" smtClean="0"/>
              <a:t>soll</a:t>
            </a:r>
            <a:r>
              <a:rPr lang="ru-RU" dirty="0" smtClean="0"/>
              <a:t> </a:t>
            </a:r>
            <a:r>
              <a:rPr lang="ru-RU" dirty="0" err="1" smtClean="0"/>
              <a:t>es</a:t>
            </a:r>
            <a:r>
              <a:rPr lang="ru-RU" dirty="0" smtClean="0"/>
              <a:t> </a:t>
            </a:r>
            <a:r>
              <a:rPr lang="ru-RU" dirty="0" err="1" smtClean="0"/>
              <a:t>bedeuten</a:t>
            </a:r>
            <a:r>
              <a:rPr lang="ru-RU" dirty="0" smtClean="0"/>
              <a:t>…”, более известное под</a:t>
            </a:r>
            <a:br>
              <a:rPr lang="ru-RU" dirty="0" smtClean="0"/>
            </a:br>
            <a:r>
              <a:rPr lang="ru-RU" dirty="0" smtClean="0"/>
              <a:t>названием “</a:t>
            </a:r>
            <a:r>
              <a:rPr lang="ru-RU" dirty="0" err="1" smtClean="0"/>
              <a:t>Лорелея</a:t>
            </a:r>
            <a:r>
              <a:rPr lang="ru-RU" dirty="0" smtClean="0"/>
              <a:t>”, написано в 1824 году и ставшее "народной песней" в</a:t>
            </a:r>
            <a:br>
              <a:rPr lang="ru-RU" dirty="0" smtClean="0"/>
            </a:br>
            <a:r>
              <a:rPr lang="ru-RU" dirty="0" smtClean="0"/>
              <a:t>Германии.</a:t>
            </a:r>
            <a:br>
              <a:rPr lang="ru-RU" dirty="0" smtClean="0"/>
            </a:br>
            <a:r>
              <a:rPr lang="ru-RU" dirty="0" smtClean="0"/>
              <a:t>У Гейне образ </a:t>
            </a:r>
            <a:r>
              <a:rPr lang="ru-RU" dirty="0" err="1" smtClean="0"/>
              <a:t>Лорелея</a:t>
            </a:r>
            <a:r>
              <a:rPr lang="ru-RU" dirty="0" smtClean="0"/>
              <a:t> становится символом победной, губительной, равнодушной силы красоты.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“</a:t>
            </a:r>
            <a:r>
              <a:rPr lang="ru-RU" sz="7200" dirty="0" err="1" smtClean="0"/>
              <a:t>Лорелея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de-DE" dirty="0" smtClean="0"/>
              <a:t>Ich weiß nicht, was soll es bedeuten,</a:t>
            </a:r>
            <a:br>
              <a:rPr lang="de-DE" dirty="0" smtClean="0"/>
            </a:br>
            <a:r>
              <a:rPr lang="de-DE" dirty="0" err="1" smtClean="0"/>
              <a:t>Daß</a:t>
            </a:r>
            <a:r>
              <a:rPr lang="de-DE" dirty="0" smtClean="0"/>
              <a:t> ich so traurig bin;</a:t>
            </a:r>
            <a:br>
              <a:rPr lang="de-DE" dirty="0" smtClean="0"/>
            </a:br>
            <a:r>
              <a:rPr lang="de-DE" dirty="0" smtClean="0"/>
              <a:t>Ein Märchen aus alten Zeiten,</a:t>
            </a:r>
            <a:br>
              <a:rPr lang="de-DE" dirty="0" smtClean="0"/>
            </a:br>
            <a:r>
              <a:rPr lang="de-DE" dirty="0" smtClean="0"/>
              <a:t>Das kommt mir nicht aus dem Sinn.</a:t>
            </a:r>
            <a:br>
              <a:rPr lang="de-DE" dirty="0" smtClean="0"/>
            </a:br>
            <a:r>
              <a:rPr lang="de-DE" dirty="0" smtClean="0"/>
              <a:t>Die Luft ist kühl und es dunkelt,</a:t>
            </a:r>
            <a:br>
              <a:rPr lang="de-DE" dirty="0" smtClean="0"/>
            </a:br>
            <a:r>
              <a:rPr lang="de-DE" dirty="0" smtClean="0"/>
              <a:t>Und ruhig fließt der Rhein;</a:t>
            </a:r>
            <a:br>
              <a:rPr lang="de-DE" dirty="0" smtClean="0"/>
            </a:br>
            <a:r>
              <a:rPr lang="de-DE" dirty="0" smtClean="0"/>
              <a:t>Der Gipfel des Berges funkelt</a:t>
            </a:r>
            <a:br>
              <a:rPr lang="de-DE" dirty="0" smtClean="0"/>
            </a:br>
            <a:r>
              <a:rPr lang="de-DE" dirty="0" smtClean="0"/>
              <a:t>Im Abendsonnenschein.</a:t>
            </a:r>
            <a:br>
              <a:rPr lang="de-DE" dirty="0" smtClean="0"/>
            </a:br>
            <a:r>
              <a:rPr lang="de-DE" dirty="0" smtClean="0"/>
              <a:t>Die schönste Jungfrau sitzet</a:t>
            </a:r>
            <a:br>
              <a:rPr lang="de-DE" dirty="0" smtClean="0"/>
            </a:br>
            <a:r>
              <a:rPr lang="de-DE" dirty="0" smtClean="0"/>
              <a:t>Dort oben wunderbar;</a:t>
            </a:r>
            <a:br>
              <a:rPr lang="de-DE" dirty="0" smtClean="0"/>
            </a:br>
            <a:r>
              <a:rPr lang="de-DE" dirty="0" smtClean="0"/>
              <a:t>Ihr </a:t>
            </a:r>
            <a:r>
              <a:rPr lang="de-DE" dirty="0" err="1" smtClean="0"/>
              <a:t>goldnes</a:t>
            </a:r>
            <a:r>
              <a:rPr lang="de-DE" dirty="0" smtClean="0"/>
              <a:t> Geschmeide blitzet,</a:t>
            </a:r>
            <a:br>
              <a:rPr lang="de-DE" dirty="0" smtClean="0"/>
            </a:br>
            <a:r>
              <a:rPr lang="de-DE" dirty="0" smtClean="0"/>
              <a:t>Sie kämmt ihr goldenes Haar.</a:t>
            </a:r>
            <a:br>
              <a:rPr lang="de-DE" dirty="0" smtClean="0"/>
            </a:br>
            <a:r>
              <a:rPr lang="de-DE" dirty="0" smtClean="0"/>
              <a:t>Sie kämmt es mit goldenem Kamme</a:t>
            </a:r>
            <a:br>
              <a:rPr lang="de-DE" dirty="0" smtClean="0"/>
            </a:br>
            <a:r>
              <a:rPr lang="de-DE" dirty="0" smtClean="0"/>
              <a:t>Und singt ein Lied dabei;</a:t>
            </a:r>
            <a:br>
              <a:rPr lang="de-DE" dirty="0" smtClean="0"/>
            </a:br>
            <a:r>
              <a:rPr lang="de-DE" dirty="0" smtClean="0"/>
              <a:t>Das hat eine wundersame,</a:t>
            </a:r>
            <a:br>
              <a:rPr lang="de-DE" dirty="0" smtClean="0"/>
            </a:br>
            <a:r>
              <a:rPr lang="de-DE" dirty="0" smtClean="0"/>
              <a:t>Gewaltige </a:t>
            </a:r>
            <a:r>
              <a:rPr lang="de-DE" dirty="0" err="1" smtClean="0"/>
              <a:t>Melodei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Den Schiffer im kleinen Schiffe</a:t>
            </a:r>
            <a:br>
              <a:rPr lang="de-DE" dirty="0" smtClean="0"/>
            </a:br>
            <a:r>
              <a:rPr lang="de-DE" dirty="0" smtClean="0"/>
              <a:t>Ergreift es mit wildem Weh;</a:t>
            </a:r>
            <a:br>
              <a:rPr lang="de-DE" dirty="0" smtClean="0"/>
            </a:br>
            <a:r>
              <a:rPr lang="de-DE" dirty="0" smtClean="0"/>
              <a:t>Er schaut nicht die Felsenriffe,</a:t>
            </a:r>
            <a:br>
              <a:rPr lang="de-DE" dirty="0" smtClean="0"/>
            </a:br>
            <a:r>
              <a:rPr lang="de-DE" dirty="0" smtClean="0"/>
              <a:t>Er schaut nur hinauf in die Höh'.</a:t>
            </a:r>
            <a:br>
              <a:rPr lang="de-DE" dirty="0" smtClean="0"/>
            </a:br>
            <a:r>
              <a:rPr lang="de-DE" dirty="0" smtClean="0"/>
              <a:t>Ich glaube, die Wellen verschlingen</a:t>
            </a:r>
            <a:br>
              <a:rPr lang="de-DE" dirty="0" smtClean="0"/>
            </a:br>
            <a:r>
              <a:rPr lang="de-DE" dirty="0" smtClean="0"/>
              <a:t>Am Ende Schiffer und Kahn;</a:t>
            </a:r>
            <a:br>
              <a:rPr lang="de-DE" dirty="0" smtClean="0"/>
            </a:br>
            <a:r>
              <a:rPr lang="de-DE" dirty="0" smtClean="0"/>
              <a:t>Und das hat mit ihrem Singen</a:t>
            </a:r>
            <a:br>
              <a:rPr lang="de-DE" dirty="0" smtClean="0"/>
            </a:br>
            <a:r>
              <a:rPr lang="de-DE" dirty="0" smtClean="0"/>
              <a:t>Die Lorelei getan.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“</a:t>
            </a:r>
            <a:r>
              <a:rPr lang="ru-RU" dirty="0" err="1" smtClean="0"/>
              <a:t>Лорелея</a:t>
            </a:r>
            <a:r>
              <a:rPr lang="ru-RU" dirty="0" smtClean="0"/>
              <a:t>”,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2925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857232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Не знаю, что стало со мною,</a:t>
            </a:r>
            <a:br>
              <a:rPr lang="ru-RU" sz="1200" b="1" dirty="0" smtClean="0"/>
            </a:br>
            <a:r>
              <a:rPr lang="ru-RU" sz="1200" b="1" dirty="0" smtClean="0"/>
              <a:t>Печалью душа смущена.</a:t>
            </a:r>
            <a:br>
              <a:rPr lang="ru-RU" sz="1200" b="1" dirty="0" smtClean="0"/>
            </a:br>
            <a:r>
              <a:rPr lang="ru-RU" sz="1200" b="1" dirty="0" smtClean="0"/>
              <a:t>Мне все не дает покою</a:t>
            </a:r>
            <a:br>
              <a:rPr lang="ru-RU" sz="1200" b="1" dirty="0" smtClean="0"/>
            </a:br>
            <a:r>
              <a:rPr lang="ru-RU" sz="1200" b="1" dirty="0" smtClean="0"/>
              <a:t>Старинная сказка одна.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День меркнет. Свежеет в долине,</a:t>
            </a:r>
            <a:br>
              <a:rPr lang="ru-RU" sz="1200" b="1" dirty="0" smtClean="0"/>
            </a:br>
            <a:r>
              <a:rPr lang="ru-RU" sz="1200" b="1" dirty="0" smtClean="0"/>
              <a:t>И Рейн дремотой объят.</a:t>
            </a:r>
            <a:br>
              <a:rPr lang="ru-RU" sz="1200" b="1" dirty="0" smtClean="0"/>
            </a:br>
            <a:r>
              <a:rPr lang="ru-RU" sz="1200" b="1" dirty="0" smtClean="0"/>
              <a:t>Лишь на одной вершине</a:t>
            </a:r>
            <a:br>
              <a:rPr lang="ru-RU" sz="1200" b="1" dirty="0" smtClean="0"/>
            </a:br>
            <a:r>
              <a:rPr lang="ru-RU" sz="1200" b="1" dirty="0" smtClean="0"/>
              <a:t>Еще пылает закат.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Там девушка, песнь распевая,</a:t>
            </a:r>
            <a:br>
              <a:rPr lang="ru-RU" sz="1200" b="1" dirty="0" smtClean="0"/>
            </a:br>
            <a:r>
              <a:rPr lang="ru-RU" sz="1200" b="1" dirty="0" smtClean="0"/>
              <a:t>Сидит высоко над водой.</a:t>
            </a:r>
            <a:br>
              <a:rPr lang="ru-RU" sz="1200" b="1" dirty="0" smtClean="0"/>
            </a:br>
            <a:r>
              <a:rPr lang="ru-RU" sz="1200" b="1" dirty="0" smtClean="0"/>
              <a:t>Одежда на ней золотая,</a:t>
            </a:r>
            <a:br>
              <a:rPr lang="ru-RU" sz="1200" b="1" dirty="0" smtClean="0"/>
            </a:br>
            <a:r>
              <a:rPr lang="ru-RU" sz="1200" b="1" dirty="0" smtClean="0"/>
              <a:t>И гребень в руке – золотой.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кос ее золото вьется,</a:t>
            </a:r>
            <a:br>
              <a:rPr lang="ru-RU" sz="1200" b="1" dirty="0" smtClean="0"/>
            </a:br>
            <a:r>
              <a:rPr lang="ru-RU" sz="1200" b="1" dirty="0" smtClean="0"/>
              <a:t>И чешет их гребнем она,</a:t>
            </a:r>
            <a:br>
              <a:rPr lang="ru-RU" sz="1200" b="1" dirty="0" smtClean="0"/>
            </a:br>
            <a:r>
              <a:rPr lang="ru-RU" sz="1200" b="1" dirty="0" smtClean="0"/>
              <a:t>И песня волшебная льется,</a:t>
            </a:r>
            <a:br>
              <a:rPr lang="ru-RU" sz="1200" b="1" dirty="0" smtClean="0"/>
            </a:br>
            <a:r>
              <a:rPr lang="ru-RU" sz="1200" b="1" dirty="0" smtClean="0"/>
              <a:t>Так странно сильна и нежна.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И, силой плененный могучей,</a:t>
            </a:r>
            <a:br>
              <a:rPr lang="ru-RU" sz="1200" b="1" dirty="0" smtClean="0"/>
            </a:br>
            <a:r>
              <a:rPr lang="ru-RU" sz="1200" b="1" dirty="0" smtClean="0"/>
              <a:t>Гребец не глядит на волну,</a:t>
            </a:r>
            <a:br>
              <a:rPr lang="ru-RU" sz="1200" b="1" dirty="0" smtClean="0"/>
            </a:br>
            <a:r>
              <a:rPr lang="ru-RU" sz="1200" b="1" dirty="0" smtClean="0"/>
              <a:t>Он рифов не видит под кручей, –</a:t>
            </a:r>
            <a:br>
              <a:rPr lang="ru-RU" sz="1200" b="1" dirty="0" smtClean="0"/>
            </a:br>
            <a:r>
              <a:rPr lang="ru-RU" sz="1200" b="1" dirty="0" smtClean="0"/>
              <a:t>Он смотрит туда, в вышину.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Я знаю, волна, свирепея,</a:t>
            </a:r>
            <a:br>
              <a:rPr lang="ru-RU" sz="1200" b="1" dirty="0" smtClean="0"/>
            </a:br>
            <a:r>
              <a:rPr lang="ru-RU" sz="1200" b="1" dirty="0" smtClean="0"/>
              <a:t>Навеки сомкнется над ним, –</a:t>
            </a:r>
            <a:br>
              <a:rPr lang="ru-RU" sz="1200" b="1" dirty="0" smtClean="0"/>
            </a:br>
            <a:r>
              <a:rPr lang="ru-RU" sz="1200" b="1" dirty="0" smtClean="0"/>
              <a:t>И это все </a:t>
            </a:r>
            <a:r>
              <a:rPr lang="ru-RU" sz="1200" b="1" dirty="0" err="1" smtClean="0"/>
              <a:t>Лорелея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Сделала пеньем своим.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Перевод Вильгельма </a:t>
            </a:r>
            <a:r>
              <a:rPr lang="ru-RU" sz="1200" b="1" dirty="0" err="1" smtClean="0"/>
              <a:t>Левика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/>
          <a:lstStyle/>
          <a:p>
            <a:r>
              <a:rPr lang="ru-RU" dirty="0" smtClean="0"/>
              <a:t>“</a:t>
            </a:r>
            <a:r>
              <a:rPr lang="ru-RU" dirty="0" err="1" smtClean="0"/>
              <a:t>Лорелея</a:t>
            </a:r>
            <a:r>
              <a:rPr lang="ru-RU" dirty="0" smtClean="0"/>
              <a:t>”,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89836"/>
            <a:ext cx="3071834" cy="495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5000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/>
              <a:t>Не знаю, что значит такое,</a:t>
            </a:r>
            <a:br>
              <a:rPr lang="ru-RU" sz="1200" dirty="0" smtClean="0"/>
            </a:br>
            <a:r>
              <a:rPr lang="ru-RU" sz="1200" dirty="0" smtClean="0"/>
              <a:t>Что скорбью я смущен;</a:t>
            </a:r>
            <a:br>
              <a:rPr lang="ru-RU" sz="1200" dirty="0" smtClean="0"/>
            </a:br>
            <a:r>
              <a:rPr lang="ru-RU" sz="1200" dirty="0" smtClean="0"/>
              <a:t>Давно не дает покою</a:t>
            </a:r>
            <a:br>
              <a:rPr lang="ru-RU" sz="1200" dirty="0" smtClean="0"/>
            </a:br>
            <a:r>
              <a:rPr lang="ru-RU" sz="1200" dirty="0" smtClean="0"/>
              <a:t>Мне сказка старых времен.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Прохладой сумерки веют,</a:t>
            </a:r>
            <a:br>
              <a:rPr lang="ru-RU" sz="1200" dirty="0" smtClean="0"/>
            </a:br>
            <a:r>
              <a:rPr lang="ru-RU" sz="1200" dirty="0" smtClean="0"/>
              <a:t>И Рейна тих простор;</a:t>
            </a:r>
            <a:br>
              <a:rPr lang="ru-RU" sz="1200" dirty="0" smtClean="0"/>
            </a:br>
            <a:r>
              <a:rPr lang="ru-RU" sz="1200" dirty="0" smtClean="0"/>
              <a:t>В вечерних лучах алеют</a:t>
            </a:r>
            <a:br>
              <a:rPr lang="ru-RU" sz="1200" dirty="0" smtClean="0"/>
            </a:br>
            <a:r>
              <a:rPr lang="ru-RU" sz="1200" dirty="0" smtClean="0"/>
              <a:t>Вершины далеких гор.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Над страшной высотою</a:t>
            </a:r>
            <a:br>
              <a:rPr lang="ru-RU" sz="1200" dirty="0" smtClean="0"/>
            </a:br>
            <a:r>
              <a:rPr lang="ru-RU" sz="1200" dirty="0" smtClean="0"/>
              <a:t>Девушка дивной красы</a:t>
            </a:r>
            <a:br>
              <a:rPr lang="ru-RU" sz="1200" dirty="0" smtClean="0"/>
            </a:br>
            <a:r>
              <a:rPr lang="ru-RU" sz="1200" dirty="0" smtClean="0"/>
              <a:t>Одеждой горит золотою,</a:t>
            </a:r>
            <a:br>
              <a:rPr lang="ru-RU" sz="1200" dirty="0" smtClean="0"/>
            </a:br>
            <a:r>
              <a:rPr lang="ru-RU" sz="1200" dirty="0" smtClean="0"/>
              <a:t>Играет златом косы.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Златым убирает гребнем.</a:t>
            </a:r>
            <a:br>
              <a:rPr lang="ru-RU" sz="1200" dirty="0" smtClean="0"/>
            </a:br>
            <a:r>
              <a:rPr lang="ru-RU" sz="1200" dirty="0" smtClean="0"/>
              <a:t>И песню поёт она:</a:t>
            </a:r>
            <a:br>
              <a:rPr lang="ru-RU" sz="1200" dirty="0" smtClean="0"/>
            </a:br>
            <a:r>
              <a:rPr lang="ru-RU" sz="1200" dirty="0" smtClean="0"/>
              <a:t>В её чудесном пенье</a:t>
            </a:r>
            <a:br>
              <a:rPr lang="ru-RU" sz="1200" dirty="0" smtClean="0"/>
            </a:br>
            <a:r>
              <a:rPr lang="ru-RU" sz="1200" dirty="0" smtClean="0"/>
              <a:t>Тревога затаена.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Пловца на лодочке малой</a:t>
            </a:r>
            <a:br>
              <a:rPr lang="ru-RU" sz="1200" dirty="0" smtClean="0"/>
            </a:br>
            <a:r>
              <a:rPr lang="ru-RU" sz="1200" dirty="0" smtClean="0"/>
              <a:t>Дикой тоской полонит;</a:t>
            </a:r>
            <a:br>
              <a:rPr lang="ru-RU" sz="1200" dirty="0" smtClean="0"/>
            </a:br>
            <a:r>
              <a:rPr lang="ru-RU" sz="1200" dirty="0" smtClean="0"/>
              <a:t>Забывая подводные скалы,</a:t>
            </a:r>
            <a:br>
              <a:rPr lang="ru-RU" sz="1200" dirty="0" smtClean="0"/>
            </a:br>
            <a:r>
              <a:rPr lang="ru-RU" sz="1200" dirty="0" smtClean="0"/>
              <a:t>Он только наверх глядит.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Пловец и лодочка, знаю,</a:t>
            </a:r>
            <a:br>
              <a:rPr lang="ru-RU" sz="1200" dirty="0" smtClean="0"/>
            </a:br>
            <a:r>
              <a:rPr lang="ru-RU" sz="1200" dirty="0" smtClean="0"/>
              <a:t>Погибнут среди зыбей;</a:t>
            </a:r>
            <a:br>
              <a:rPr lang="ru-RU" sz="1200" dirty="0" smtClean="0"/>
            </a:br>
            <a:r>
              <a:rPr lang="ru-RU" sz="1200" dirty="0" smtClean="0"/>
              <a:t>И всякий так погибает</a:t>
            </a:r>
            <a:br>
              <a:rPr lang="ru-RU" sz="1200" dirty="0" smtClean="0"/>
            </a:br>
            <a:r>
              <a:rPr lang="ru-RU" sz="1200" dirty="0" smtClean="0"/>
              <a:t>От песен </a:t>
            </a:r>
            <a:r>
              <a:rPr lang="ru-RU" sz="1200" dirty="0" err="1" smtClean="0"/>
              <a:t>Лорелей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— «</a:t>
            </a:r>
            <a:r>
              <a:rPr lang="ru-RU" sz="1200" dirty="0" err="1" smtClean="0"/>
              <a:t>Лорелея</a:t>
            </a:r>
            <a:r>
              <a:rPr lang="ru-RU" sz="1200" dirty="0" smtClean="0"/>
              <a:t>», перевод Александра Блока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71966" cy="63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607223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err="1" smtClean="0"/>
              <a:t>Лорелей</a:t>
            </a:r>
            <a:r>
              <a:rPr lang="ru-RU" sz="2600" dirty="0" smtClean="0"/>
              <a:t> (</a:t>
            </a:r>
            <a:r>
              <a:rPr lang="ru-RU" sz="2600" dirty="0" smtClean="0">
                <a:hlinkClick r:id="rId2" tooltip="Немецкий язык"/>
              </a:rPr>
              <a:t>нем.</a:t>
            </a:r>
            <a:r>
              <a:rPr lang="ru-RU" sz="2600" dirty="0" smtClean="0"/>
              <a:t> </a:t>
            </a:r>
            <a:r>
              <a:rPr lang="ru-RU" sz="2600" i="1" dirty="0" err="1" smtClean="0"/>
              <a:t>Loreley</a:t>
            </a:r>
            <a:r>
              <a:rPr lang="ru-RU" sz="2600" dirty="0" smtClean="0"/>
              <a:t> или </a:t>
            </a:r>
            <a:r>
              <a:rPr lang="ru-RU" sz="2600" i="1" dirty="0" err="1" smtClean="0"/>
              <a:t>Lorelei</a:t>
            </a:r>
            <a:r>
              <a:rPr lang="ru-RU" sz="2600" dirty="0" smtClean="0"/>
              <a:t>) — скала на восточном берегу </a:t>
            </a:r>
            <a:r>
              <a:rPr lang="ru-RU" sz="2600" dirty="0" smtClean="0">
                <a:hlinkClick r:id="rId3" tooltip="Рейн"/>
              </a:rPr>
              <a:t>Рейна</a:t>
            </a:r>
            <a:r>
              <a:rPr lang="ru-RU" sz="2600" dirty="0" smtClean="0"/>
              <a:t>, близ городка </a:t>
            </a:r>
            <a:r>
              <a:rPr lang="ru-RU" sz="2600" dirty="0" err="1" smtClean="0">
                <a:hlinkClick r:id="rId4" tooltip="Санкт-Гоарсхаузен"/>
              </a:rPr>
              <a:t>Санкт-Гоарсхаузен</a:t>
            </a:r>
            <a:r>
              <a:rPr lang="ru-RU" sz="2600" dirty="0" smtClean="0"/>
              <a:t>. Расположена в самой узкой части реки между </a:t>
            </a:r>
            <a:r>
              <a:rPr lang="ru-RU" sz="2600" dirty="0" smtClean="0">
                <a:hlinkClick r:id="rId5" tooltip="Швейцария"/>
              </a:rPr>
              <a:t>Швейцарией</a:t>
            </a:r>
            <a:r>
              <a:rPr lang="ru-RU" sz="2600" dirty="0" smtClean="0"/>
              <a:t> и </a:t>
            </a:r>
            <a:r>
              <a:rPr lang="ru-RU" sz="2600" dirty="0" smtClean="0">
                <a:hlinkClick r:id="rId6" tooltip="Северное море"/>
              </a:rPr>
              <a:t>Северным морем</a:t>
            </a:r>
            <a:r>
              <a:rPr lang="ru-RU" sz="2600" dirty="0" smtClean="0"/>
              <a:t>, находится в 90 км от города </a:t>
            </a:r>
            <a:r>
              <a:rPr lang="ru-RU" sz="2600" dirty="0" smtClean="0">
                <a:hlinkClick r:id="rId7" tooltip="Франкфурт-на-Майне"/>
              </a:rPr>
              <a:t>Франкфурт-на-Майне</a:t>
            </a:r>
            <a:r>
              <a:rPr lang="ru-RU" sz="2600" dirty="0" smtClean="0"/>
              <a:t> . Сильное течение и скалистый берег в свое время приводили к тому, что здесь разбивались множество лодок. Поэтому </a:t>
            </a:r>
            <a:r>
              <a:rPr lang="ru-RU" sz="2600" dirty="0" err="1" smtClean="0"/>
              <a:t>Лорелея</a:t>
            </a:r>
            <a:r>
              <a:rPr lang="ru-RU" sz="2600" dirty="0" smtClean="0"/>
              <a:t> — это также имя одной из </a:t>
            </a:r>
            <a:r>
              <a:rPr lang="ru-RU" sz="2600" dirty="0" smtClean="0">
                <a:hlinkClick r:id="rId8" tooltip="Девы Рейна (страница отсутствует)"/>
              </a:rPr>
              <a:t>Дев Рейна</a:t>
            </a:r>
            <a:r>
              <a:rPr lang="ru-RU" sz="2600" dirty="0" smtClean="0"/>
              <a:t> (</a:t>
            </a:r>
            <a:r>
              <a:rPr lang="ru-RU" sz="2600" dirty="0" smtClean="0">
                <a:hlinkClick r:id="rId9" tooltip="Никсы"/>
              </a:rPr>
              <a:t>Никс</a:t>
            </a:r>
            <a:r>
              <a:rPr lang="ru-RU" sz="2600" dirty="0" smtClean="0"/>
              <a:t>, </a:t>
            </a:r>
            <a:r>
              <a:rPr lang="ru-RU" sz="2600" dirty="0" smtClean="0">
                <a:hlinkClick r:id="rId2" tooltip="Немецкий язык"/>
              </a:rPr>
              <a:t>нем.</a:t>
            </a:r>
            <a:r>
              <a:rPr lang="ru-RU" sz="2600" dirty="0" smtClean="0"/>
              <a:t> </a:t>
            </a:r>
            <a:r>
              <a:rPr lang="ru-RU" sz="2600" i="1" dirty="0" err="1" smtClean="0"/>
              <a:t>Nixe</a:t>
            </a:r>
            <a:r>
              <a:rPr lang="ru-RU" sz="2600" dirty="0" smtClean="0"/>
              <a:t>), которые прекрасным пением заманивали мореплавателей на скалы, как </a:t>
            </a:r>
            <a:r>
              <a:rPr lang="ru-RU" sz="2600" dirty="0" smtClean="0">
                <a:hlinkClick r:id="rId10" tooltip="Сирены (мифология)"/>
              </a:rPr>
              <a:t>сирены</a:t>
            </a:r>
            <a:r>
              <a:rPr lang="ru-RU" sz="2600" dirty="0" smtClean="0"/>
              <a:t> в </a:t>
            </a:r>
            <a:r>
              <a:rPr lang="ru-RU" sz="2600" dirty="0" smtClean="0">
                <a:hlinkClick r:id="rId11" tooltip="Древнегреческая мифология"/>
              </a:rPr>
              <a:t>древнегреческой мифологии</a:t>
            </a:r>
            <a:r>
              <a:rPr lang="ru-RU" sz="2600" dirty="0" smtClean="0"/>
              <a:t>. Интересно, что на утесе, где, согласно легендам, любила сидеть </a:t>
            </a:r>
            <a:r>
              <a:rPr lang="ru-RU" sz="2600" dirty="0" err="1" smtClean="0"/>
              <a:t>Лорелея</a:t>
            </a:r>
            <a:r>
              <a:rPr lang="ru-RU" sz="2600" dirty="0" smtClean="0"/>
              <a:t>, стоит скульптура из белого мрамора, которая была преподнесена близлежащему городу </a:t>
            </a:r>
            <a:r>
              <a:rPr lang="ru-RU" sz="2600" dirty="0" err="1" smtClean="0"/>
              <a:t>Гоарсхаузену</a:t>
            </a:r>
            <a:r>
              <a:rPr lang="ru-RU" sz="2600" dirty="0" smtClean="0"/>
              <a:t> одной из </a:t>
            </a:r>
            <a:r>
              <a:rPr lang="ru-RU" sz="2600" dirty="0" err="1" smtClean="0"/>
              <a:t>княжен</a:t>
            </a:r>
            <a:r>
              <a:rPr lang="ru-RU" sz="2600" dirty="0" smtClean="0"/>
              <a:t> Юсуповых. Скульптура, изготовленная по заказу русской княжны еще до русской революции итальянским скульптором, изображает, естественно, </a:t>
            </a:r>
            <a:r>
              <a:rPr lang="ru-RU" sz="2600" dirty="0" err="1" smtClean="0"/>
              <a:t>Лорелею</a:t>
            </a:r>
            <a:r>
              <a:rPr lang="ru-RU" sz="2600" dirty="0" smtClean="0"/>
              <a:t>.</a:t>
            </a:r>
          </a:p>
          <a:p>
            <a:pPr algn="ctr"/>
            <a:r>
              <a:rPr lang="ru-RU" sz="2600" dirty="0" smtClean="0"/>
              <a:t>Само слово </a:t>
            </a:r>
            <a:r>
              <a:rPr lang="ru-RU" sz="2600" dirty="0" err="1" smtClean="0"/>
              <a:t>Лорелея</a:t>
            </a:r>
            <a:r>
              <a:rPr lang="ru-RU" sz="2600" dirty="0" smtClean="0"/>
              <a:t> происходит от </a:t>
            </a:r>
            <a:r>
              <a:rPr lang="ru-RU" sz="2600" dirty="0" smtClean="0">
                <a:hlinkClick r:id="rId2" tooltip="Немецкий язык"/>
              </a:rPr>
              <a:t>нем.</a:t>
            </a:r>
            <a:r>
              <a:rPr lang="ru-RU" sz="2600" dirty="0" smtClean="0"/>
              <a:t> </a:t>
            </a:r>
            <a:r>
              <a:rPr lang="ru-RU" sz="2600" i="1" dirty="0" err="1" smtClean="0"/>
              <a:t>lureln</a:t>
            </a:r>
            <a:r>
              <a:rPr lang="ru-RU" sz="2600" dirty="0" smtClean="0"/>
              <a:t> (на местном диалекте — «шептание») и </a:t>
            </a:r>
            <a:r>
              <a:rPr lang="ru-RU" sz="2600" i="1" dirty="0" err="1" smtClean="0"/>
              <a:t>ley</a:t>
            </a:r>
            <a:r>
              <a:rPr lang="ru-RU" sz="2600" dirty="0" smtClean="0"/>
              <a:t> («скала»). Таким образом, «</a:t>
            </a:r>
            <a:r>
              <a:rPr lang="ru-RU" sz="2600" dirty="0" err="1" smtClean="0"/>
              <a:t>Лорелей</a:t>
            </a:r>
            <a:r>
              <a:rPr lang="ru-RU" sz="2600" dirty="0" smtClean="0"/>
              <a:t>» когда-то переводилась как «шепчущая скала». Эффект шептания производился водопадом, который существовал в этой местности вплоть до начала </a:t>
            </a:r>
            <a:r>
              <a:rPr lang="ru-RU" sz="2600" dirty="0" smtClean="0">
                <a:hlinkClick r:id="rId12" tooltip="XIX век"/>
              </a:rPr>
              <a:t>XIX века</a:t>
            </a:r>
            <a:r>
              <a:rPr lang="ru-RU" sz="2600" dirty="0" smtClean="0"/>
              <a:t>.</a:t>
            </a:r>
          </a:p>
          <a:p>
            <a:pPr algn="ctr"/>
            <a:r>
              <a:rPr lang="ru-RU" sz="2600" dirty="0" smtClean="0"/>
              <a:t>Существует также мнение, что девушку звали не </a:t>
            </a:r>
            <a:r>
              <a:rPr lang="ru-RU" sz="2600" dirty="0" err="1" smtClean="0"/>
              <a:t>Лорелея</a:t>
            </a:r>
            <a:r>
              <a:rPr lang="ru-RU" sz="2600" dirty="0" smtClean="0"/>
              <a:t>, а </a:t>
            </a:r>
            <a:r>
              <a:rPr lang="ru-RU" sz="2600" dirty="0" err="1" smtClean="0"/>
              <a:t>Лора</a:t>
            </a:r>
            <a:r>
              <a:rPr lang="ru-RU" sz="2600" dirty="0" smtClean="0"/>
              <a:t>, </a:t>
            </a:r>
            <a:r>
              <a:rPr lang="ru-RU" sz="2600" dirty="0" err="1" smtClean="0"/>
              <a:t>а</a:t>
            </a:r>
            <a:r>
              <a:rPr lang="ru-RU" sz="2600" dirty="0" smtClean="0"/>
              <a:t> имя трансформировалось из прозвища </a:t>
            </a:r>
            <a:r>
              <a:rPr lang="ru-RU" sz="2600" dirty="0" err="1" smtClean="0"/>
              <a:t>Лора-что-на-Горе</a:t>
            </a:r>
            <a:r>
              <a:rPr lang="ru-RU" sz="2600" dirty="0" smtClean="0"/>
              <a:t>/ </a:t>
            </a:r>
            <a:r>
              <a:rPr lang="ru-RU" sz="2600" dirty="0" err="1" smtClean="0"/>
              <a:t>Лора-на-горе</a:t>
            </a:r>
            <a:r>
              <a:rPr lang="ru-RU" sz="2600" dirty="0" smtClean="0"/>
              <a:t>, ведь если перевести это на немецкий, то получится </a:t>
            </a:r>
            <a:r>
              <a:rPr lang="ru-RU" sz="2600" dirty="0" err="1" smtClean="0"/>
              <a:t>Lore-in-Lei</a:t>
            </a:r>
            <a:r>
              <a:rPr lang="ru-RU" sz="2600" dirty="0" smtClean="0"/>
              <a:t>, для краткости -</a:t>
            </a:r>
            <a:r>
              <a:rPr lang="ru-RU" sz="2600" dirty="0" err="1" smtClean="0"/>
              <a:t>Lorelei</a:t>
            </a:r>
            <a:r>
              <a:rPr lang="ru-RU" sz="2600" dirty="0" smtClean="0"/>
              <a:t>, что позже превратилось в имя.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0974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5572140"/>
            <a:ext cx="3018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Лорелей</a:t>
            </a:r>
            <a:r>
              <a:rPr lang="ru-RU" dirty="0" smtClean="0"/>
              <a:t>, скала на реке </a:t>
            </a:r>
            <a:r>
              <a:rPr lang="ru-RU" dirty="0" smtClean="0">
                <a:hlinkClick r:id="rId3" tooltip="Рейн"/>
              </a:rPr>
              <a:t>Рейн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Мифологический прообраз: Л.- дева-чаровница, речная фея, героиня немецких народных легенд. Имя Л. восходит к названию крутого утеса .</a:t>
            </a:r>
            <a:r>
              <a:rPr lang="ru-RU" dirty="0" err="1" smtClean="0"/>
              <a:t>Лурлей</a:t>
            </a:r>
            <a:r>
              <a:rPr lang="ru-RU" dirty="0" smtClean="0"/>
              <a:t> (</a:t>
            </a:r>
            <a:r>
              <a:rPr lang="ru-RU" dirty="0" err="1" smtClean="0"/>
              <a:t>Lurlei</a:t>
            </a:r>
            <a:r>
              <a:rPr lang="ru-RU" dirty="0" smtClean="0"/>
              <a:t>) на Рейне близ </a:t>
            </a:r>
            <a:r>
              <a:rPr lang="ru-RU" dirty="0" err="1" smtClean="0"/>
              <a:t>Бахараха</a:t>
            </a:r>
            <a:r>
              <a:rPr lang="ru-RU" dirty="0" smtClean="0"/>
              <a:t>. Это название, буквально означавшее «сланцевая скала», позднее было дважды переосмыслено: сначала как «сторожевой утес», а затем как «скала коварства». </a:t>
            </a:r>
            <a:r>
              <a:rPr lang="ru-RU" dirty="0" err="1" smtClean="0"/>
              <a:t>Лурлея</a:t>
            </a:r>
            <a:r>
              <a:rPr lang="ru-RU" dirty="0" smtClean="0"/>
              <a:t> упоминается в немецких текстах X в. По свидетельству миннезингера XIII в. </a:t>
            </a:r>
            <a:r>
              <a:rPr lang="ru-RU" dirty="0" err="1" smtClean="0"/>
              <a:t>Марнера</a:t>
            </a:r>
            <a:r>
              <a:rPr lang="ru-RU" dirty="0" smtClean="0"/>
              <a:t>, именно у этой скалы хитрые карлики (</a:t>
            </a:r>
            <a:r>
              <a:rPr lang="ru-RU" dirty="0" err="1" smtClean="0"/>
              <a:t>Luri</a:t>
            </a:r>
            <a:r>
              <a:rPr lang="ru-RU" dirty="0" smtClean="0"/>
              <a:t>, </a:t>
            </a:r>
            <a:r>
              <a:rPr lang="ru-RU" dirty="0" err="1" smtClean="0"/>
              <a:t>Lurli</a:t>
            </a:r>
            <a:r>
              <a:rPr lang="ru-RU" dirty="0" smtClean="0"/>
              <a:t>) оберегают сокровища </a:t>
            </a:r>
            <a:r>
              <a:rPr lang="ru-RU" dirty="0" err="1" smtClean="0"/>
              <a:t>Нибелунгов</a:t>
            </a:r>
            <a:r>
              <a:rPr lang="ru-RU" dirty="0" smtClean="0"/>
              <a:t>. Легенда о Л. долгое время оставалась лишь местным преданием: «В древние времена в сумерки и при лунном свете на скале </a:t>
            </a:r>
            <a:r>
              <a:rPr lang="ru-RU" dirty="0" err="1" smtClean="0"/>
              <a:t>Лурлей</a:t>
            </a:r>
            <a:r>
              <a:rPr lang="ru-RU" dirty="0" smtClean="0"/>
              <a:t> появлялась девушка, которая пела столь обольстительно, что пленяла всех, кто ее слушал. Многие пловцы разбивались о подводные камни или погибали в пучине, потому что забывали о своей лодке, и небесный голос певицы-волшебницы как бы уносил их от жизни»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0528" cy="641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1653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68178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2935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</TotalTime>
  <Words>401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Thatch</vt:lpstr>
      <vt:lpstr>Балада Г.Гейне «Лорелея»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“Лорелея”</vt:lpstr>
      <vt:lpstr>“Лорелея”,</vt:lpstr>
      <vt:lpstr>“Лорелея”,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2011-07-20T18:02:15Z</dcterms:created>
  <dcterms:modified xsi:type="dcterms:W3CDTF">2011-07-24T12:33:34Z</dcterms:modified>
</cp:coreProperties>
</file>