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77"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8"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52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12.05.2014</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12.05.2014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12.05.2014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12.05.2014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12.05.2014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12.05.2014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12.05.2014</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12.05.2014</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12.05.2014</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12.05.2014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12.05.2014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106E36-FD25-4E2D-B0AA-010F637433A0}" type="datetimeFigureOut">
              <a:rPr lang="ru-RU" smtClean="0"/>
              <a:pPr/>
              <a:t>12.05.2014</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25C68B6-61C2-468F-89AB-4B9F7531AA68}"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descr="D:\Школа_анимации\320879833.jpg"/>
          <p:cNvPicPr>
            <a:picLocks noChangeAspect="1" noChangeArrowheads="1"/>
          </p:cNvPicPr>
          <p:nvPr/>
        </p:nvPicPr>
        <p:blipFill>
          <a:blip r:embed="rId2" cstate="print"/>
          <a:srcRect/>
          <a:stretch>
            <a:fillRect/>
          </a:stretch>
        </p:blipFill>
        <p:spPr bwMode="auto">
          <a:xfrm>
            <a:off x="0" y="-44002"/>
            <a:ext cx="9144000" cy="6902001"/>
          </a:xfrm>
          <a:prstGeom prst="rect">
            <a:avLst/>
          </a:prstGeom>
          <a:noFill/>
        </p:spPr>
      </p:pic>
      <p:sp>
        <p:nvSpPr>
          <p:cNvPr id="4" name="Заголовок 3"/>
          <p:cNvSpPr>
            <a:spLocks noGrp="1"/>
          </p:cNvSpPr>
          <p:nvPr>
            <p:ph type="title"/>
          </p:nvPr>
        </p:nvSpPr>
        <p:spPr>
          <a:xfrm>
            <a:off x="323528" y="274638"/>
            <a:ext cx="8496944" cy="6250706"/>
          </a:xfrm>
        </p:spPr>
        <p:txBody>
          <a:bodyPr>
            <a:normAutofit fontScale="90000"/>
          </a:bodyPr>
          <a:lstStyle/>
          <a:p>
            <a:pPr algn="l"/>
            <a:r>
              <a:rPr lang="uk-UA" sz="6000" b="1" dirty="0" smtClean="0">
                <a:solidFill>
                  <a:srgbClr val="FF0000"/>
                </a:solidFill>
                <a:latin typeface="Monotype Corsiva" pitchFamily="66" charset="0"/>
              </a:rPr>
              <a:t/>
            </a:r>
            <a:br>
              <a:rPr lang="uk-UA" sz="6000" b="1" dirty="0" smtClean="0">
                <a:solidFill>
                  <a:srgbClr val="FF0000"/>
                </a:solidFill>
                <a:latin typeface="Monotype Corsiva" pitchFamily="66" charset="0"/>
              </a:rPr>
            </a:br>
            <a:r>
              <a:rPr lang="uk-UA" sz="6000" b="1" dirty="0" smtClean="0">
                <a:solidFill>
                  <a:srgbClr val="FF0000"/>
                </a:solidFill>
                <a:latin typeface="Monotype Corsiva" pitchFamily="66" charset="0"/>
              </a:rPr>
              <a:t/>
            </a:r>
            <a:br>
              <a:rPr lang="uk-UA" sz="6000" b="1" dirty="0" smtClean="0">
                <a:solidFill>
                  <a:srgbClr val="FF0000"/>
                </a:solidFill>
                <a:latin typeface="Monotype Corsiva" pitchFamily="66" charset="0"/>
              </a:rPr>
            </a:br>
            <a:r>
              <a:rPr lang="uk-UA" sz="6000" b="1" dirty="0" smtClean="0">
                <a:solidFill>
                  <a:srgbClr val="FF0000"/>
                </a:solidFill>
                <a:latin typeface="Monotype Corsiva" pitchFamily="66" charset="0"/>
              </a:rPr>
              <a:t/>
            </a:r>
            <a:br>
              <a:rPr lang="uk-UA" sz="6000" b="1" dirty="0" smtClean="0">
                <a:solidFill>
                  <a:srgbClr val="FF0000"/>
                </a:solidFill>
                <a:latin typeface="Monotype Corsiva" pitchFamily="66" charset="0"/>
              </a:rPr>
            </a:br>
            <a:r>
              <a:rPr lang="uk-UA" sz="6000" b="1" dirty="0" smtClean="0">
                <a:solidFill>
                  <a:srgbClr val="FF0000"/>
                </a:solidFill>
                <a:latin typeface="Monotype Corsiva" pitchFamily="66" charset="0"/>
              </a:rPr>
              <a:t/>
            </a:r>
            <a:br>
              <a:rPr lang="uk-UA" sz="6000" b="1" dirty="0" smtClean="0">
                <a:solidFill>
                  <a:srgbClr val="FF0000"/>
                </a:solidFill>
                <a:latin typeface="Monotype Corsiva" pitchFamily="66" charset="0"/>
              </a:rPr>
            </a:br>
            <a:r>
              <a:rPr lang="uk-UA" sz="6000" b="1" dirty="0" smtClean="0">
                <a:solidFill>
                  <a:srgbClr val="FF0000"/>
                </a:solidFill>
                <a:latin typeface="Monotype Corsiva" pitchFamily="66" charset="0"/>
              </a:rPr>
              <a:t/>
            </a:r>
            <a:br>
              <a:rPr lang="uk-UA" sz="6000" b="1" dirty="0" smtClean="0">
                <a:solidFill>
                  <a:srgbClr val="FF0000"/>
                </a:solidFill>
                <a:latin typeface="Monotype Corsiva" pitchFamily="66" charset="0"/>
              </a:rPr>
            </a:br>
            <a:r>
              <a:rPr lang="uk-UA" sz="6000" b="1" dirty="0" smtClean="0">
                <a:solidFill>
                  <a:srgbClr val="FF0000"/>
                </a:solidFill>
                <a:latin typeface="Monotype Corsiva" pitchFamily="66" charset="0"/>
              </a:rPr>
              <a:t/>
            </a:r>
            <a:br>
              <a:rPr lang="uk-UA" sz="6000" b="1" dirty="0" smtClean="0">
                <a:solidFill>
                  <a:srgbClr val="FF0000"/>
                </a:solidFill>
                <a:latin typeface="Monotype Corsiva" pitchFamily="66" charset="0"/>
              </a:rPr>
            </a:br>
            <a:r>
              <a:rPr lang="uk-UA" sz="6000" b="1" dirty="0" smtClean="0">
                <a:solidFill>
                  <a:srgbClr val="FF0000"/>
                </a:solidFill>
                <a:latin typeface="Monotype Corsiva" pitchFamily="66" charset="0"/>
              </a:rPr>
              <a:t/>
            </a:r>
            <a:br>
              <a:rPr lang="uk-UA" sz="6000" b="1" dirty="0" smtClean="0">
                <a:solidFill>
                  <a:srgbClr val="FF0000"/>
                </a:solidFill>
                <a:latin typeface="Monotype Corsiva" pitchFamily="66" charset="0"/>
              </a:rPr>
            </a:br>
            <a:r>
              <a:rPr lang="uk-UA" sz="6000" b="1" dirty="0" smtClean="0">
                <a:solidFill>
                  <a:srgbClr val="FF0000"/>
                </a:solidFill>
                <a:latin typeface="Monotype Corsiva" pitchFamily="66" charset="0"/>
              </a:rPr>
              <a:t/>
            </a:r>
            <a:br>
              <a:rPr lang="uk-UA" sz="6000" b="1" dirty="0" smtClean="0">
                <a:solidFill>
                  <a:srgbClr val="FF0000"/>
                </a:solidFill>
                <a:latin typeface="Monotype Corsiva" pitchFamily="66" charset="0"/>
              </a:rPr>
            </a:br>
            <a:r>
              <a:rPr lang="uk-UA" sz="6000" b="1" dirty="0" smtClean="0">
                <a:solidFill>
                  <a:srgbClr val="FF0000"/>
                </a:solidFill>
                <a:latin typeface="Monotype Corsiva" pitchFamily="66" charset="0"/>
              </a:rPr>
              <a:t/>
            </a:r>
            <a:br>
              <a:rPr lang="uk-UA" sz="6000" b="1" dirty="0" smtClean="0">
                <a:solidFill>
                  <a:srgbClr val="FF0000"/>
                </a:solidFill>
                <a:latin typeface="Monotype Corsiva" pitchFamily="66" charset="0"/>
              </a:rPr>
            </a:br>
            <a:r>
              <a:rPr lang="uk-UA" sz="4900" b="1" dirty="0" smtClean="0">
                <a:solidFill>
                  <a:srgbClr val="FF0000"/>
                </a:solidFill>
                <a:latin typeface="Monotype Corsiva" pitchFamily="66" charset="0"/>
              </a:rPr>
              <a:t>Микола Вінграновський </a:t>
            </a:r>
            <a:r>
              <a:rPr lang="uk-UA" sz="4900" b="1" dirty="0" err="1" smtClean="0">
                <a:solidFill>
                  <a:srgbClr val="FF0000"/>
                </a:solidFill>
                <a:latin typeface="Monotype Corsiva" pitchFamily="66" charset="0"/>
              </a:rPr>
              <a:t>“Сіроманець”</a:t>
            </a:r>
            <a:r>
              <a:rPr lang="uk-UA" sz="7300" b="1" dirty="0" smtClean="0">
                <a:latin typeface="Monotype Corsiva" pitchFamily="66" charset="0"/>
              </a:rPr>
              <a:t/>
            </a:r>
            <a:br>
              <a:rPr lang="uk-UA" sz="7300" b="1" dirty="0" smtClean="0">
                <a:latin typeface="Monotype Corsiva" pitchFamily="66" charset="0"/>
              </a:rPr>
            </a:b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r>
              <a:rPr lang="uk-UA" sz="3200" dirty="0" smtClean="0"/>
              <a:t/>
            </a:r>
            <a:br>
              <a:rPr lang="uk-UA" sz="3200" dirty="0" smtClean="0"/>
            </a:br>
            <a:endParaRPr lang="ru-RU" sz="3200" dirty="0"/>
          </a:p>
        </p:txBody>
      </p:sp>
      <p:pic>
        <p:nvPicPr>
          <p:cNvPr id="1028" name="Picture 4" descr="C:\Users\Оксана\Pictures\загружено.jpg"/>
          <p:cNvPicPr>
            <a:picLocks noChangeAspect="1" noChangeArrowheads="1"/>
          </p:cNvPicPr>
          <p:nvPr/>
        </p:nvPicPr>
        <p:blipFill>
          <a:blip r:embed="rId3" cstate="print"/>
          <a:srcRect l="15118"/>
          <a:stretch>
            <a:fillRect/>
          </a:stretch>
        </p:blipFill>
        <p:spPr bwMode="auto">
          <a:xfrm>
            <a:off x="3707904" y="764704"/>
            <a:ext cx="5187391" cy="43924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06690"/>
          </a:xfrm>
        </p:spPr>
        <p:txBody>
          <a:bodyPr>
            <a:normAutofit/>
          </a:bodyPr>
          <a:lstStyle/>
          <a:p>
            <a:pPr algn="l"/>
            <a:r>
              <a:rPr lang="uk-UA" sz="3200" dirty="0" smtClean="0"/>
              <a:t>* Навіщо </a:t>
            </a:r>
            <a:r>
              <a:rPr lang="uk-UA" sz="3200" dirty="0" err="1" smtClean="0"/>
              <a:t>Чепіжний</a:t>
            </a:r>
            <a:r>
              <a:rPr lang="uk-UA" sz="3200" dirty="0" smtClean="0"/>
              <a:t> їздив до Києва? Яким був результат цієї подорожі?</a:t>
            </a:r>
            <a:r>
              <a:rPr lang="ru-RU" sz="3200" dirty="0" smtClean="0"/>
              <a:t/>
            </a:r>
            <a:br>
              <a:rPr lang="ru-RU" sz="3200" dirty="0" smtClean="0"/>
            </a:br>
            <a:r>
              <a:rPr lang="uk-UA" sz="3200" dirty="0" smtClean="0"/>
              <a:t>* Як селяни планували впіймати Сіроманця?</a:t>
            </a:r>
            <a:r>
              <a:rPr lang="ru-RU" sz="3200" dirty="0" smtClean="0"/>
              <a:t/>
            </a:r>
            <a:br>
              <a:rPr lang="ru-RU" sz="3200" dirty="0" smtClean="0"/>
            </a:br>
            <a:r>
              <a:rPr lang="uk-UA" sz="3200" dirty="0" smtClean="0"/>
              <a:t>* Де сховав Сашко свого друга-вовка?</a:t>
            </a:r>
            <a:r>
              <a:rPr lang="ru-RU" sz="3200" dirty="0" smtClean="0"/>
              <a:t/>
            </a:r>
            <a:br>
              <a:rPr lang="ru-RU" sz="3200" dirty="0" smtClean="0"/>
            </a:br>
            <a:r>
              <a:rPr lang="uk-UA" sz="3200" dirty="0" smtClean="0"/>
              <a:t>* Що трапилось, коли випав перший сніг?</a:t>
            </a:r>
            <a:r>
              <a:rPr lang="ru-RU" sz="3200" dirty="0" smtClean="0"/>
              <a:t/>
            </a:r>
            <a:br>
              <a:rPr lang="ru-RU" sz="3200" dirty="0" smtClean="0"/>
            </a:br>
            <a:r>
              <a:rPr lang="uk-UA" sz="3200" dirty="0" smtClean="0"/>
              <a:t>* Як поводився </a:t>
            </a:r>
            <a:r>
              <a:rPr lang="uk-UA" sz="3200" dirty="0" err="1" smtClean="0"/>
              <a:t>Чепіжний</a:t>
            </a:r>
            <a:r>
              <a:rPr lang="uk-UA" sz="3200" dirty="0" smtClean="0"/>
              <a:t>, коли думав, що переміг вовка?</a:t>
            </a:r>
            <a:r>
              <a:rPr lang="ru-RU" sz="3200" dirty="0" smtClean="0"/>
              <a:t/>
            </a:r>
            <a:br>
              <a:rPr lang="ru-RU" sz="3200" dirty="0" smtClean="0"/>
            </a:br>
            <a:r>
              <a:rPr lang="uk-UA" sz="3200" dirty="0" smtClean="0"/>
              <a:t>* Як Сіроманцю вдалося звільнитися з полону?</a:t>
            </a:r>
            <a:r>
              <a:rPr lang="ru-RU" sz="3200" dirty="0" smtClean="0"/>
              <a:t/>
            </a:r>
            <a:br>
              <a:rPr lang="ru-RU" sz="3200" dirty="0" smtClean="0"/>
            </a:br>
            <a:r>
              <a:rPr lang="uk-UA" sz="3200" dirty="0" smtClean="0"/>
              <a:t>* Про що розпитував Сашко свою вчительку на уроці? Навіщо він це робив?</a:t>
            </a:r>
            <a:r>
              <a:rPr lang="ru-RU" sz="3200" dirty="0" smtClean="0"/>
              <a:t/>
            </a:r>
            <a:br>
              <a:rPr lang="ru-RU" sz="3200" dirty="0" smtClean="0"/>
            </a:br>
            <a:endParaRPr lang="ru-RU"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12968" cy="6322714"/>
          </a:xfrm>
        </p:spPr>
        <p:txBody>
          <a:bodyPr>
            <a:noAutofit/>
          </a:bodyPr>
          <a:lstStyle/>
          <a:p>
            <a:pPr algn="l"/>
            <a:r>
              <a:rPr lang="uk-UA" sz="2800" dirty="0" smtClean="0"/>
              <a:t> </a:t>
            </a:r>
            <a:br>
              <a:rPr lang="uk-UA" sz="2800" dirty="0" smtClean="0"/>
            </a:br>
            <a:r>
              <a:rPr lang="uk-UA" sz="2800" dirty="0" smtClean="0"/>
              <a:t/>
            </a:r>
            <a:br>
              <a:rPr lang="uk-UA" sz="2800" dirty="0" smtClean="0"/>
            </a:br>
            <a:r>
              <a:rPr lang="uk-UA" sz="3200" dirty="0" smtClean="0"/>
              <a:t>* Що розлютило </a:t>
            </a:r>
            <a:r>
              <a:rPr lang="uk-UA" sz="3200" dirty="0" err="1" smtClean="0"/>
              <a:t>Чепіжного</a:t>
            </a:r>
            <a:r>
              <a:rPr lang="uk-UA" sz="3200" dirty="0" smtClean="0"/>
              <a:t> в газеті?</a:t>
            </a:r>
            <a:r>
              <a:rPr lang="ru-RU" sz="3200" dirty="0" smtClean="0"/>
              <a:t/>
            </a:r>
            <a:br>
              <a:rPr lang="ru-RU" sz="3200" dirty="0" smtClean="0"/>
            </a:br>
            <a:r>
              <a:rPr lang="uk-UA" sz="3200" dirty="0" smtClean="0"/>
              <a:t>* Де переховувався Сіроманець після втечі з села? Що з ним трапилось, коли пішов густий сніг?</a:t>
            </a:r>
            <a:r>
              <a:rPr lang="ru-RU" sz="3200" dirty="0" smtClean="0"/>
              <a:t/>
            </a:r>
            <a:br>
              <a:rPr lang="ru-RU" sz="3200" dirty="0" smtClean="0"/>
            </a:br>
            <a:r>
              <a:rPr lang="uk-UA" sz="3200" dirty="0" smtClean="0"/>
              <a:t>* Хто знайшов напівживого вовка та врятував його?</a:t>
            </a:r>
            <a:r>
              <a:rPr lang="ru-RU" sz="3200" dirty="0" smtClean="0"/>
              <a:t/>
            </a:r>
            <a:br>
              <a:rPr lang="ru-RU" sz="3200" dirty="0" smtClean="0"/>
            </a:br>
            <a:r>
              <a:rPr lang="uk-UA" sz="3200" dirty="0" smtClean="0"/>
              <a:t>* Які нові друзі з’явились у вовка? Яка нагода трапилась йому, щоб віддячити своїм рятівникам? </a:t>
            </a:r>
            <a:br>
              <a:rPr lang="uk-UA" sz="3200" dirty="0" smtClean="0"/>
            </a:br>
            <a:r>
              <a:rPr lang="uk-UA" sz="3200" dirty="0" smtClean="0"/>
              <a:t>* З ким потоваришував Сашко за відсутності Сіроманця?</a:t>
            </a:r>
            <a:r>
              <a:rPr lang="ru-RU" sz="3200" dirty="0" smtClean="0"/>
              <a:t/>
            </a:r>
            <a:br>
              <a:rPr lang="ru-RU" sz="3200" dirty="0" smtClean="0"/>
            </a:br>
            <a:r>
              <a:rPr lang="uk-UA" sz="3200" dirty="0" smtClean="0"/>
              <a:t>* Чому хлопчик сумував? Які новини повернули його до нормального життя?</a:t>
            </a:r>
            <a:r>
              <a:rPr lang="ru-RU" sz="2800" dirty="0" smtClean="0"/>
              <a:t/>
            </a:r>
            <a:br>
              <a:rPr lang="ru-RU" sz="2800" dirty="0" smtClean="0"/>
            </a:br>
            <a:r>
              <a:rPr lang="ru-RU" sz="2800" dirty="0" smtClean="0"/>
              <a:t/>
            </a:r>
            <a:br>
              <a:rPr lang="ru-RU" sz="2800" dirty="0" smtClean="0"/>
            </a:br>
            <a:r>
              <a:rPr lang="ru-RU" sz="2800" dirty="0" smtClean="0"/>
              <a:t/>
            </a:r>
            <a:br>
              <a:rPr lang="ru-RU" sz="2800" dirty="0" smtClean="0"/>
            </a:br>
            <a:endParaRPr lang="ru-RU"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12968" cy="6322714"/>
          </a:xfrm>
        </p:spPr>
        <p:txBody>
          <a:bodyPr>
            <a:normAutofit fontScale="90000"/>
          </a:bodyPr>
          <a:lstStyle/>
          <a:p>
            <a:pPr algn="l"/>
            <a:r>
              <a:rPr lang="uk-UA" sz="3600" dirty="0" smtClean="0"/>
              <a:t>*Чому </a:t>
            </a:r>
            <a:r>
              <a:rPr lang="uk-UA" sz="3600" dirty="0" err="1" smtClean="0"/>
              <a:t>Чепіжному</a:t>
            </a:r>
            <a:r>
              <a:rPr lang="uk-UA" sz="3600" dirty="0" smtClean="0"/>
              <a:t> знову не пощастило з вовком?</a:t>
            </a:r>
            <a:r>
              <a:rPr lang="ru-RU" sz="3600" dirty="0" smtClean="0"/>
              <a:t/>
            </a:r>
            <a:br>
              <a:rPr lang="ru-RU" sz="3600" dirty="0" smtClean="0"/>
            </a:br>
            <a:r>
              <a:rPr lang="uk-UA" sz="3600" dirty="0" smtClean="0"/>
              <a:t>* Як відбулася довгоочікувана зустріч Сашка з вовком? З ким познайомив хлопчик свого друга? </a:t>
            </a:r>
            <a:r>
              <a:rPr lang="ru-RU" sz="3600" dirty="0" smtClean="0"/>
              <a:t/>
            </a:r>
            <a:br>
              <a:rPr lang="ru-RU" sz="3600" dirty="0" smtClean="0"/>
            </a:br>
            <a:r>
              <a:rPr lang="uk-UA" sz="3600" dirty="0" smtClean="0"/>
              <a:t>* Як Сашко вирішив допомогти Сіроманцю? Що він зробив для цього?</a:t>
            </a:r>
            <a:r>
              <a:rPr lang="ru-RU" sz="3600" dirty="0" smtClean="0"/>
              <a:t/>
            </a:r>
            <a:br>
              <a:rPr lang="ru-RU" sz="3600" dirty="0" smtClean="0"/>
            </a:br>
            <a:r>
              <a:rPr lang="uk-UA" sz="3600" dirty="0" smtClean="0"/>
              <a:t>* Які пригоди чекали на друзів у дорозі?</a:t>
            </a:r>
            <a:r>
              <a:rPr lang="ru-RU" sz="3600" dirty="0" smtClean="0"/>
              <a:t/>
            </a:r>
            <a:br>
              <a:rPr lang="ru-RU" sz="3600" dirty="0" smtClean="0"/>
            </a:br>
            <a:r>
              <a:rPr lang="uk-UA" sz="3600" dirty="0" smtClean="0"/>
              <a:t>* Що зробив Сашко, щоби люди не впізнали вовка?</a:t>
            </a:r>
            <a:r>
              <a:rPr lang="ru-RU" sz="3600" dirty="0" smtClean="0"/>
              <a:t/>
            </a:r>
            <a:br>
              <a:rPr lang="ru-RU" sz="3600" dirty="0" smtClean="0"/>
            </a:br>
            <a:r>
              <a:rPr lang="uk-UA" sz="3600" dirty="0" smtClean="0"/>
              <a:t>* Що трапилось з ними у місці призначення їхньої подорожі? </a:t>
            </a:r>
            <a:r>
              <a:rPr lang="ru-RU" sz="3600" dirty="0" smtClean="0"/>
              <a:t/>
            </a:r>
            <a:br>
              <a:rPr lang="ru-RU" sz="3600" dirty="0" smtClean="0"/>
            </a:br>
            <a:r>
              <a:rPr lang="uk-UA" sz="3600" dirty="0" smtClean="0"/>
              <a:t>* Навіщо вовк повернувся в село?</a:t>
            </a:r>
            <a:r>
              <a:rPr lang="ru-RU" sz="3600" dirty="0" smtClean="0"/>
              <a:t/>
            </a:r>
            <a:br>
              <a:rPr lang="ru-RU" sz="3600" dirty="0" smtClean="0"/>
            </a:br>
            <a:r>
              <a:rPr lang="uk-UA" sz="3600" dirty="0" smtClean="0"/>
              <a:t>* Якими подіями закінчується повість?</a:t>
            </a:r>
            <a:r>
              <a:rPr lang="ru-RU" sz="2800" dirty="0" smtClean="0"/>
              <a:t/>
            </a:r>
            <a:br>
              <a:rPr lang="ru-RU" sz="2800" dirty="0" smtClean="0"/>
            </a:br>
            <a:endParaRPr lang="ru-RU"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8964488" cy="6394722"/>
          </a:xfrm>
        </p:spPr>
        <p:txBody>
          <a:bodyPr>
            <a:normAutofit fontScale="90000"/>
          </a:bodyPr>
          <a:lstStyle/>
          <a:p>
            <a:pPr algn="l"/>
            <a:r>
              <a:rPr lang="uk-UA" sz="2800" b="1" i="1" dirty="0" smtClean="0"/>
              <a:t>	</a:t>
            </a:r>
            <a:r>
              <a:rPr lang="uk-UA" sz="3600" b="1" i="1" dirty="0" smtClean="0"/>
              <a:t> Рубрика «Оголошення»</a:t>
            </a:r>
            <a:r>
              <a:rPr lang="ru-RU" sz="3600" dirty="0" smtClean="0"/>
              <a:t/>
            </a:r>
            <a:br>
              <a:rPr lang="ru-RU" sz="3600" dirty="0" smtClean="0"/>
            </a:br>
            <a:r>
              <a:rPr lang="uk-UA" sz="3600" dirty="0" smtClean="0"/>
              <a:t>     Впізнати персонажа твору за оголошенням:</a:t>
            </a:r>
            <a:r>
              <a:rPr lang="ru-RU" sz="3600" dirty="0" smtClean="0"/>
              <a:t/>
            </a:r>
            <a:br>
              <a:rPr lang="ru-RU" sz="3600" dirty="0" smtClean="0"/>
            </a:br>
            <a:r>
              <a:rPr lang="uk-UA" sz="3600" dirty="0" smtClean="0"/>
              <a:t>1. «Даю поради, куди краще звертатись літнім та хворим людям. Безкоштовно». </a:t>
            </a:r>
            <a:r>
              <a:rPr lang="ru-RU" sz="3600" dirty="0" smtClean="0"/>
              <a:t/>
            </a:r>
            <a:br>
              <a:rPr lang="ru-RU" sz="3600" dirty="0" smtClean="0"/>
            </a:br>
            <a:r>
              <a:rPr lang="uk-UA" sz="3600" dirty="0" smtClean="0"/>
              <a:t>2. «Пропоную дружбу та порятунок дітям шкільного віку». 	</a:t>
            </a:r>
            <a:r>
              <a:rPr lang="ru-RU" sz="3600" dirty="0" smtClean="0"/>
              <a:t/>
            </a:r>
            <a:br>
              <a:rPr lang="ru-RU" sz="3600" dirty="0" smtClean="0"/>
            </a:br>
            <a:r>
              <a:rPr lang="uk-UA" sz="3600" dirty="0" smtClean="0"/>
              <a:t>3. «Шукаю кореспондента. Маю сенсаційний матеріал»</a:t>
            </a:r>
            <a:r>
              <a:rPr lang="ru-RU" sz="3600" dirty="0" smtClean="0"/>
              <a:t/>
            </a:r>
            <a:br>
              <a:rPr lang="ru-RU" sz="3600" dirty="0" smtClean="0"/>
            </a:br>
            <a:r>
              <a:rPr lang="uk-UA" sz="3600" dirty="0" smtClean="0"/>
              <a:t>4. «Пригощаю усіх м’ясом вівці. Вовкам вхід заборонено». </a:t>
            </a:r>
            <a:r>
              <a:rPr lang="ru-RU" sz="3600" dirty="0" smtClean="0"/>
              <a:t/>
            </a:r>
            <a:br>
              <a:rPr lang="ru-RU" sz="3600" dirty="0" smtClean="0"/>
            </a:br>
            <a:r>
              <a:rPr lang="uk-UA" sz="3600" dirty="0" smtClean="0"/>
              <a:t>5.«Маю друга, який товаришує з вовком. Тепер мені ніхто не страшний!» </a:t>
            </a:r>
            <a:r>
              <a:rPr lang="ru-RU" sz="3600" dirty="0" smtClean="0"/>
              <a:t/>
            </a:r>
            <a:br>
              <a:rPr lang="ru-RU" sz="3600" dirty="0" smtClean="0"/>
            </a:br>
            <a:r>
              <a:rPr lang="uk-UA" sz="3600" dirty="0" smtClean="0"/>
              <a:t>6.«Копаю ями, допомагаю ставити пастки. Недорого»</a:t>
            </a:r>
            <a:r>
              <a:rPr lang="ru-RU" sz="3100" dirty="0" smtClean="0"/>
              <a:t/>
            </a:r>
            <a:br>
              <a:rPr lang="ru-RU" sz="3100" dirty="0" smtClean="0"/>
            </a:br>
            <a:endParaRPr lang="ru-RU"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78698"/>
          </a:xfrm>
        </p:spPr>
        <p:txBody>
          <a:bodyPr>
            <a:normAutofit fontScale="90000"/>
          </a:bodyPr>
          <a:lstStyle/>
          <a:p>
            <a:pPr algn="l"/>
            <a:r>
              <a:rPr lang="uk-UA" sz="2800" b="1" dirty="0" smtClean="0"/>
              <a:t>IV.  УЗАГАЛЬНЕННЯ УРОКУ, ЗАКРІПЛЕННЯ ВИВЧЕНОГО МАТЕРІАЛУ</a:t>
            </a:r>
            <a:r>
              <a:rPr lang="ru-RU" sz="2800" dirty="0" smtClean="0"/>
              <a:t/>
            </a:r>
            <a:br>
              <a:rPr lang="ru-RU" sz="2800" dirty="0" smtClean="0"/>
            </a:br>
            <a:r>
              <a:rPr lang="uk-UA" sz="2800" b="1" i="1" dirty="0" smtClean="0"/>
              <a:t>     1.	 Тестове опитування</a:t>
            </a:r>
            <a:r>
              <a:rPr lang="ru-RU" sz="2800" dirty="0" smtClean="0"/>
              <a:t/>
            </a:r>
            <a:br>
              <a:rPr lang="ru-RU" sz="2800" dirty="0" smtClean="0"/>
            </a:br>
            <a:r>
              <a:rPr lang="uk-UA" sz="3600" b="1" i="1" dirty="0" smtClean="0"/>
              <a:t>1. Що робив Сіроманець усе життя?</a:t>
            </a:r>
            <a:r>
              <a:rPr lang="ru-RU" sz="3600" i="1" dirty="0" smtClean="0"/>
              <a:t/>
            </a:r>
            <a:br>
              <a:rPr lang="ru-RU" sz="3600" i="1" dirty="0" smtClean="0"/>
            </a:br>
            <a:r>
              <a:rPr lang="uk-UA" sz="3600" b="1" i="1" dirty="0" smtClean="0"/>
              <a:t>А</a:t>
            </a:r>
            <a:r>
              <a:rPr lang="uk-UA" sz="3600" i="1" dirty="0" smtClean="0"/>
              <a:t> полював;</a:t>
            </a:r>
            <a:r>
              <a:rPr lang="ru-RU" sz="3600" i="1" dirty="0" smtClean="0"/>
              <a:t/>
            </a:r>
            <a:br>
              <a:rPr lang="ru-RU" sz="3600" i="1" dirty="0" smtClean="0"/>
            </a:br>
            <a:r>
              <a:rPr lang="uk-UA" sz="3600" b="1" i="1" dirty="0" smtClean="0"/>
              <a:t>Б</a:t>
            </a:r>
            <a:r>
              <a:rPr lang="uk-UA" sz="3600" i="1" dirty="0" smtClean="0"/>
              <a:t> водив зграю;</a:t>
            </a:r>
            <a:r>
              <a:rPr lang="ru-RU" sz="3600" i="1" dirty="0" smtClean="0"/>
              <a:t/>
            </a:r>
            <a:br>
              <a:rPr lang="ru-RU" sz="3600" i="1" dirty="0" smtClean="0"/>
            </a:br>
            <a:r>
              <a:rPr lang="uk-UA" sz="3600" b="1" i="1" dirty="0" smtClean="0"/>
              <a:t>В</a:t>
            </a:r>
            <a:r>
              <a:rPr lang="uk-UA" sz="3600" i="1" dirty="0" smtClean="0"/>
              <a:t> був відлюдником;</a:t>
            </a:r>
            <a:r>
              <a:rPr lang="ru-RU" sz="3600" i="1" dirty="0" smtClean="0"/>
              <a:t/>
            </a:r>
            <a:br>
              <a:rPr lang="ru-RU" sz="3600" i="1" dirty="0" smtClean="0"/>
            </a:br>
            <a:r>
              <a:rPr lang="uk-UA" sz="3600" b="1" i="1" dirty="0" smtClean="0"/>
              <a:t>Г</a:t>
            </a:r>
            <a:r>
              <a:rPr lang="uk-UA" sz="3600" i="1" dirty="0" smtClean="0"/>
              <a:t> переховувався.</a:t>
            </a:r>
            <a:r>
              <a:rPr lang="ru-RU" sz="3600" i="1" dirty="0" smtClean="0"/>
              <a:t/>
            </a:r>
            <a:br>
              <a:rPr lang="ru-RU" sz="3600" i="1" dirty="0" smtClean="0"/>
            </a:br>
            <a:r>
              <a:rPr lang="uk-UA" sz="3600" b="1" i="1" dirty="0" smtClean="0"/>
              <a:t>2. Кого вовк вичікував у засідці? </a:t>
            </a:r>
            <a:r>
              <a:rPr lang="ru-RU" sz="3600" i="1" dirty="0" smtClean="0"/>
              <a:t/>
            </a:r>
            <a:br>
              <a:rPr lang="ru-RU" sz="3600" i="1" dirty="0" smtClean="0"/>
            </a:br>
            <a:r>
              <a:rPr lang="uk-UA" sz="3600" b="1" i="1" dirty="0" smtClean="0"/>
              <a:t>А</a:t>
            </a:r>
            <a:r>
              <a:rPr lang="uk-UA" sz="3600" i="1" dirty="0" smtClean="0"/>
              <a:t> коня з вершником;</a:t>
            </a:r>
            <a:r>
              <a:rPr lang="ru-RU" sz="3600" i="1" dirty="0" smtClean="0"/>
              <a:t/>
            </a:r>
            <a:br>
              <a:rPr lang="ru-RU" sz="3600" i="1" dirty="0" smtClean="0"/>
            </a:br>
            <a:r>
              <a:rPr lang="uk-UA" sz="3600" b="1" i="1" dirty="0" smtClean="0"/>
              <a:t>Б</a:t>
            </a:r>
            <a:r>
              <a:rPr lang="uk-UA" sz="3600" i="1" dirty="0" smtClean="0"/>
              <a:t> зграю;</a:t>
            </a:r>
            <a:r>
              <a:rPr lang="ru-RU" sz="3600" i="1" dirty="0" smtClean="0"/>
              <a:t/>
            </a:r>
            <a:br>
              <a:rPr lang="ru-RU" sz="3600" i="1" dirty="0" smtClean="0"/>
            </a:br>
            <a:r>
              <a:rPr lang="uk-UA" sz="3600" b="1" i="1" dirty="0" smtClean="0"/>
              <a:t>В </a:t>
            </a:r>
            <a:r>
              <a:rPr lang="uk-UA" sz="3600" i="1" dirty="0" smtClean="0"/>
              <a:t>мисливців;</a:t>
            </a:r>
            <a:r>
              <a:rPr lang="ru-RU" sz="3600" i="1" dirty="0" smtClean="0"/>
              <a:t/>
            </a:r>
            <a:br>
              <a:rPr lang="ru-RU" sz="3600" i="1" dirty="0" smtClean="0"/>
            </a:br>
            <a:r>
              <a:rPr lang="uk-UA" sz="3600" b="1" i="1" dirty="0" smtClean="0"/>
              <a:t>Г</a:t>
            </a:r>
            <a:r>
              <a:rPr lang="uk-UA" sz="3600" i="1" dirty="0" smtClean="0"/>
              <a:t> мандрівників.</a:t>
            </a:r>
            <a:r>
              <a:rPr lang="ru-RU" sz="3600" i="1" dirty="0" smtClean="0"/>
              <a:t/>
            </a:r>
            <a:br>
              <a:rPr lang="ru-RU" sz="3600" i="1" dirty="0" smtClean="0"/>
            </a:br>
            <a:endParaRPr lang="ru-RU" sz="2800"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34682"/>
          </a:xfrm>
        </p:spPr>
        <p:txBody>
          <a:bodyPr>
            <a:noAutofit/>
          </a:bodyPr>
          <a:lstStyle/>
          <a:p>
            <a:pPr algn="l"/>
            <a:r>
              <a:rPr lang="uk-UA" sz="3200" b="1" i="1" dirty="0" smtClean="0"/>
              <a:t>3. Що трапилось після зустрічі </a:t>
            </a:r>
            <a:r>
              <a:rPr lang="uk-UA" sz="3200" b="1" i="1" dirty="0" err="1" smtClean="0"/>
              <a:t>Чепіжного</a:t>
            </a:r>
            <a:r>
              <a:rPr lang="uk-UA" sz="3200" b="1" i="1" dirty="0" smtClean="0"/>
              <a:t> з Сіроманцем?</a:t>
            </a:r>
            <a:r>
              <a:rPr lang="ru-RU" sz="3200" i="1" dirty="0" smtClean="0"/>
              <a:t/>
            </a:r>
            <a:br>
              <a:rPr lang="ru-RU" sz="3200" i="1" dirty="0" smtClean="0"/>
            </a:br>
            <a:r>
              <a:rPr lang="uk-UA" sz="3200" b="1" i="1" dirty="0" smtClean="0"/>
              <a:t>А</a:t>
            </a:r>
            <a:r>
              <a:rPr lang="uk-UA" sz="3200" i="1" dirty="0" smtClean="0"/>
              <a:t> дітям заборонили ходити до лісу;</a:t>
            </a:r>
            <a:r>
              <a:rPr lang="ru-RU" sz="3200" i="1" dirty="0" smtClean="0"/>
              <a:t/>
            </a:r>
            <a:br>
              <a:rPr lang="ru-RU" sz="3200" i="1" dirty="0" smtClean="0"/>
            </a:br>
            <a:r>
              <a:rPr lang="uk-UA" sz="3200" b="1" i="1" dirty="0" smtClean="0"/>
              <a:t>Б</a:t>
            </a:r>
            <a:r>
              <a:rPr lang="uk-UA" sz="3200" i="1" dirty="0" smtClean="0"/>
              <a:t> селяни влаштували облогу вовку самотужки;</a:t>
            </a:r>
            <a:r>
              <a:rPr lang="ru-RU" sz="3200" i="1" dirty="0" smtClean="0"/>
              <a:t/>
            </a:r>
            <a:br>
              <a:rPr lang="ru-RU" sz="3200" i="1" dirty="0" smtClean="0"/>
            </a:br>
            <a:r>
              <a:rPr lang="uk-UA" sz="3200" b="1" i="1" dirty="0" smtClean="0"/>
              <a:t>В</a:t>
            </a:r>
            <a:r>
              <a:rPr lang="uk-UA" sz="3200" i="1" dirty="0" smtClean="0"/>
              <a:t> до села прилетів вертоліт із мисливцями;</a:t>
            </a:r>
            <a:r>
              <a:rPr lang="ru-RU" sz="3200" i="1" dirty="0" smtClean="0"/>
              <a:t/>
            </a:r>
            <a:br>
              <a:rPr lang="ru-RU" sz="3200" i="1" dirty="0" smtClean="0"/>
            </a:br>
            <a:r>
              <a:rPr lang="uk-UA" sz="3200" b="1" i="1" dirty="0" smtClean="0"/>
              <a:t>Г</a:t>
            </a:r>
            <a:r>
              <a:rPr lang="uk-UA" sz="3200" i="1" dirty="0" smtClean="0"/>
              <a:t> вовка хотіли заманити до села.</a:t>
            </a:r>
            <a:r>
              <a:rPr lang="ru-RU" sz="3200" i="1" dirty="0" smtClean="0"/>
              <a:t/>
            </a:r>
            <a:br>
              <a:rPr lang="ru-RU" sz="3200" i="1" dirty="0" smtClean="0"/>
            </a:br>
            <a:r>
              <a:rPr lang="uk-UA" sz="3200" b="1" i="1" dirty="0" smtClean="0"/>
              <a:t>4. Хто захищав Сіроманця?</a:t>
            </a:r>
            <a:r>
              <a:rPr lang="ru-RU" sz="3200" i="1" dirty="0" smtClean="0"/>
              <a:t/>
            </a:r>
            <a:br>
              <a:rPr lang="ru-RU" sz="3200" i="1" dirty="0" smtClean="0"/>
            </a:br>
            <a:r>
              <a:rPr lang="uk-UA" sz="3200" b="1" i="1" dirty="0" smtClean="0"/>
              <a:t>А</a:t>
            </a:r>
            <a:r>
              <a:rPr lang="uk-UA" sz="3200" i="1" dirty="0" smtClean="0"/>
              <a:t> ніхто;	</a:t>
            </a:r>
            <a:r>
              <a:rPr lang="ru-RU" sz="3200" i="1" dirty="0" smtClean="0"/>
              <a:t/>
            </a:r>
            <a:br>
              <a:rPr lang="ru-RU" sz="3200" i="1" dirty="0" smtClean="0"/>
            </a:br>
            <a:r>
              <a:rPr lang="uk-UA" sz="3200" b="1" i="1" dirty="0" smtClean="0"/>
              <a:t>Б</a:t>
            </a:r>
            <a:r>
              <a:rPr lang="uk-UA" sz="3200" i="1" dirty="0" smtClean="0"/>
              <a:t> дядько </a:t>
            </a:r>
            <a:r>
              <a:rPr lang="uk-UA" sz="3200" i="1" dirty="0" err="1" smtClean="0"/>
              <a:t>Побігайло</a:t>
            </a:r>
            <a:r>
              <a:rPr lang="uk-UA" sz="3200" i="1" dirty="0" smtClean="0"/>
              <a:t>;</a:t>
            </a:r>
            <a:r>
              <a:rPr lang="ru-RU" sz="3200" i="1" dirty="0" smtClean="0"/>
              <a:t/>
            </a:r>
            <a:br>
              <a:rPr lang="ru-RU" sz="3200" i="1" dirty="0" smtClean="0"/>
            </a:br>
            <a:r>
              <a:rPr lang="uk-UA" sz="3200" b="1" i="1" dirty="0" smtClean="0"/>
              <a:t>В</a:t>
            </a:r>
            <a:r>
              <a:rPr lang="uk-UA" sz="3200" i="1" dirty="0" smtClean="0"/>
              <a:t> голова колгоспу;	</a:t>
            </a:r>
            <a:r>
              <a:rPr lang="ru-RU" sz="3200" i="1" dirty="0" smtClean="0"/>
              <a:t/>
            </a:r>
            <a:br>
              <a:rPr lang="ru-RU" sz="3200" i="1" dirty="0" smtClean="0"/>
            </a:br>
            <a:r>
              <a:rPr lang="uk-UA" sz="3200" b="1" i="1" dirty="0" smtClean="0"/>
              <a:t>Г</a:t>
            </a:r>
            <a:r>
              <a:rPr lang="uk-UA" sz="3200" i="1" dirty="0" smtClean="0"/>
              <a:t> хлопець Сашко.</a:t>
            </a:r>
            <a:r>
              <a:rPr lang="ru-RU" sz="3200" i="1" dirty="0" smtClean="0"/>
              <a:t/>
            </a:r>
            <a:br>
              <a:rPr lang="ru-RU" sz="3200" i="1" dirty="0" smtClean="0"/>
            </a:br>
            <a:endParaRPr lang="ru-RU" sz="3200" i="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34682"/>
          </a:xfrm>
        </p:spPr>
        <p:txBody>
          <a:bodyPr>
            <a:normAutofit/>
          </a:bodyPr>
          <a:lstStyle/>
          <a:p>
            <a:pPr algn="l"/>
            <a:r>
              <a:rPr lang="uk-UA" sz="3200" b="1" i="1" dirty="0" smtClean="0"/>
              <a:t>5. Кого купив </a:t>
            </a:r>
            <a:r>
              <a:rPr lang="uk-UA" sz="3200" b="1" i="1" dirty="0" err="1" smtClean="0"/>
              <a:t>Чепіжний</a:t>
            </a:r>
            <a:r>
              <a:rPr lang="uk-UA" sz="3200" b="1" i="1" dirty="0" smtClean="0"/>
              <a:t> на базарі?</a:t>
            </a:r>
            <a:r>
              <a:rPr lang="ru-RU" sz="3200" i="1" dirty="0" smtClean="0"/>
              <a:t/>
            </a:r>
            <a:br>
              <a:rPr lang="ru-RU" sz="3200" i="1" dirty="0" smtClean="0"/>
            </a:br>
            <a:r>
              <a:rPr lang="uk-UA" sz="3200" b="1" i="1" dirty="0" smtClean="0"/>
              <a:t>А</a:t>
            </a:r>
            <a:r>
              <a:rPr lang="uk-UA" sz="3200" i="1" dirty="0" smtClean="0"/>
              <a:t> великого собаку;	</a:t>
            </a:r>
            <a:r>
              <a:rPr lang="ru-RU" sz="3200" i="1" dirty="0" smtClean="0"/>
              <a:t/>
            </a:r>
            <a:br>
              <a:rPr lang="ru-RU" sz="3200" i="1" dirty="0" smtClean="0"/>
            </a:br>
            <a:r>
              <a:rPr lang="uk-UA" sz="3200" b="1" i="1" dirty="0" smtClean="0"/>
              <a:t>Б</a:t>
            </a:r>
            <a:r>
              <a:rPr lang="uk-UA" sz="3200" i="1" dirty="0" smtClean="0"/>
              <a:t>  </a:t>
            </a:r>
            <a:r>
              <a:rPr lang="uk-UA" sz="3200" i="1" dirty="0" err="1" smtClean="0"/>
              <a:t>вовкодавиху</a:t>
            </a:r>
            <a:r>
              <a:rPr lang="uk-UA" sz="3200" i="1" dirty="0" smtClean="0"/>
              <a:t>;</a:t>
            </a:r>
            <a:r>
              <a:rPr lang="ru-RU" sz="3200" i="1" dirty="0" smtClean="0"/>
              <a:t/>
            </a:r>
            <a:br>
              <a:rPr lang="ru-RU" sz="3200" i="1" dirty="0" smtClean="0"/>
            </a:br>
            <a:r>
              <a:rPr lang="uk-UA" sz="3200" b="1" i="1" dirty="0" smtClean="0"/>
              <a:t>В</a:t>
            </a:r>
            <a:r>
              <a:rPr lang="uk-UA" sz="3200" i="1" dirty="0" smtClean="0"/>
              <a:t> рись;	</a:t>
            </a:r>
            <a:r>
              <a:rPr lang="ru-RU" sz="3200" i="1" dirty="0" smtClean="0"/>
              <a:t/>
            </a:r>
            <a:br>
              <a:rPr lang="ru-RU" sz="3200" i="1" dirty="0" smtClean="0"/>
            </a:br>
            <a:r>
              <a:rPr lang="uk-UA" sz="3200" b="1" i="1" dirty="0" smtClean="0"/>
              <a:t>Г</a:t>
            </a:r>
            <a:r>
              <a:rPr lang="uk-UA" sz="3200" i="1" dirty="0" smtClean="0"/>
              <a:t> ведмедя.</a:t>
            </a:r>
            <a:r>
              <a:rPr lang="ru-RU" sz="3200" i="1" dirty="0" smtClean="0"/>
              <a:t/>
            </a:r>
            <a:br>
              <a:rPr lang="ru-RU" sz="3200" i="1" dirty="0" smtClean="0"/>
            </a:br>
            <a:r>
              <a:rPr lang="uk-UA" sz="3200" b="1" i="1" dirty="0" smtClean="0"/>
              <a:t>6. Що </a:t>
            </a:r>
            <a:r>
              <a:rPr lang="uk-UA" sz="3200" b="1" i="1" dirty="0" err="1" smtClean="0"/>
              <a:t>Чепіжний</a:t>
            </a:r>
            <a:r>
              <a:rPr lang="uk-UA" sz="3200" b="1" i="1" dirty="0" smtClean="0"/>
              <a:t> з мисливцями робили в лісі?</a:t>
            </a:r>
            <a:r>
              <a:rPr lang="ru-RU" sz="3200" b="1" i="1" dirty="0" smtClean="0"/>
              <a:t/>
            </a:r>
            <a:br>
              <a:rPr lang="ru-RU" sz="3200" b="1" i="1" dirty="0" smtClean="0"/>
            </a:br>
            <a:r>
              <a:rPr lang="uk-UA" sz="3200" b="1" i="1" dirty="0" smtClean="0"/>
              <a:t>А </a:t>
            </a:r>
            <a:r>
              <a:rPr lang="uk-UA" sz="3200" i="1" dirty="0" smtClean="0"/>
              <a:t>копали яму-пастку;</a:t>
            </a:r>
            <a:r>
              <a:rPr lang="ru-RU" sz="3200" i="1" dirty="0" smtClean="0"/>
              <a:t/>
            </a:r>
            <a:br>
              <a:rPr lang="ru-RU" sz="3200" i="1" dirty="0" smtClean="0"/>
            </a:br>
            <a:r>
              <a:rPr lang="uk-UA" sz="3200" b="1" i="1" dirty="0" smtClean="0"/>
              <a:t>Б</a:t>
            </a:r>
            <a:r>
              <a:rPr lang="uk-UA" sz="3200" i="1" dirty="0" smtClean="0"/>
              <a:t> полювали на диких кабанів;</a:t>
            </a:r>
            <a:r>
              <a:rPr lang="ru-RU" sz="3200" i="1" dirty="0" smtClean="0"/>
              <a:t/>
            </a:r>
            <a:br>
              <a:rPr lang="ru-RU" sz="3200" i="1" dirty="0" smtClean="0"/>
            </a:br>
            <a:r>
              <a:rPr lang="uk-UA" sz="3200" b="1" i="1" dirty="0" smtClean="0"/>
              <a:t>В</a:t>
            </a:r>
            <a:r>
              <a:rPr lang="uk-UA" sz="3200" i="1" dirty="0" smtClean="0"/>
              <a:t> вирубували дерева;	</a:t>
            </a:r>
            <a:r>
              <a:rPr lang="ru-RU" sz="3200" i="1" dirty="0" smtClean="0"/>
              <a:t/>
            </a:r>
            <a:br>
              <a:rPr lang="ru-RU" sz="3200" i="1" dirty="0" smtClean="0"/>
            </a:br>
            <a:r>
              <a:rPr lang="uk-UA" sz="3200" b="1" i="1" dirty="0" smtClean="0"/>
              <a:t>Г</a:t>
            </a:r>
            <a:r>
              <a:rPr lang="uk-UA" sz="3200" i="1" dirty="0" smtClean="0"/>
              <a:t> збирали гриби.</a:t>
            </a:r>
            <a:r>
              <a:rPr lang="ru-RU" sz="3200" i="1" dirty="0" smtClean="0"/>
              <a:t/>
            </a:r>
            <a:br>
              <a:rPr lang="ru-RU" sz="3200" i="1" dirty="0" smtClean="0"/>
            </a:br>
            <a:endParaRPr lang="ru-RU" sz="3200" i="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94722"/>
          </a:xfrm>
        </p:spPr>
        <p:txBody>
          <a:bodyPr>
            <a:noAutofit/>
          </a:bodyPr>
          <a:lstStyle/>
          <a:p>
            <a:pPr algn="l"/>
            <a:r>
              <a:rPr lang="uk-UA" sz="3200" b="1" i="1" dirty="0" smtClean="0"/>
              <a:t>7. Одного дня Сашко зрозумів, що Сіроманець:</a:t>
            </a:r>
            <a:r>
              <a:rPr lang="ru-RU" sz="3200" i="1" dirty="0" smtClean="0"/>
              <a:t/>
            </a:r>
            <a:br>
              <a:rPr lang="ru-RU" sz="3200" i="1" dirty="0" smtClean="0"/>
            </a:br>
            <a:r>
              <a:rPr lang="uk-UA" sz="3200" b="1" i="1" dirty="0" smtClean="0"/>
              <a:t>А</a:t>
            </a:r>
            <a:r>
              <a:rPr lang="uk-UA" sz="3200" i="1" dirty="0" smtClean="0"/>
              <a:t> оглух;	</a:t>
            </a:r>
            <a:r>
              <a:rPr lang="ru-RU" sz="3200" i="1" dirty="0" smtClean="0"/>
              <a:t/>
            </a:r>
            <a:br>
              <a:rPr lang="ru-RU" sz="3200" i="1" dirty="0" smtClean="0"/>
            </a:br>
            <a:r>
              <a:rPr lang="uk-UA" sz="3200" b="1" i="1" dirty="0" smtClean="0"/>
              <a:t>Б</a:t>
            </a:r>
            <a:r>
              <a:rPr lang="uk-UA" sz="3200" i="1" dirty="0" smtClean="0"/>
              <a:t> втратив нюх;</a:t>
            </a:r>
            <a:r>
              <a:rPr lang="ru-RU" sz="3200" i="1" dirty="0" smtClean="0"/>
              <a:t/>
            </a:r>
            <a:br>
              <a:rPr lang="ru-RU" sz="3200" i="1" dirty="0" smtClean="0"/>
            </a:br>
            <a:r>
              <a:rPr lang="uk-UA" sz="3200" b="1" i="1" dirty="0" smtClean="0"/>
              <a:t>В</a:t>
            </a:r>
            <a:r>
              <a:rPr lang="uk-UA" sz="3200" i="1" dirty="0" smtClean="0"/>
              <a:t> сліпий;	</a:t>
            </a:r>
            <a:r>
              <a:rPr lang="ru-RU" sz="3200" i="1" dirty="0" smtClean="0"/>
              <a:t/>
            </a:r>
            <a:br>
              <a:rPr lang="ru-RU" sz="3200" i="1" dirty="0" smtClean="0"/>
            </a:br>
            <a:r>
              <a:rPr lang="uk-UA" sz="3200" b="1" i="1" dirty="0" smtClean="0"/>
              <a:t>Г</a:t>
            </a:r>
            <a:r>
              <a:rPr lang="uk-UA" sz="3200" i="1" dirty="0" smtClean="0"/>
              <a:t> пошкодив лапу.</a:t>
            </a:r>
            <a:r>
              <a:rPr lang="ru-RU" sz="3200" i="1" dirty="0" smtClean="0"/>
              <a:t/>
            </a:r>
            <a:br>
              <a:rPr lang="ru-RU" sz="3200" i="1" dirty="0" smtClean="0"/>
            </a:br>
            <a:r>
              <a:rPr lang="uk-UA" sz="3200" b="1" i="1" dirty="0" smtClean="0"/>
              <a:t>8. Чим Василь Дмитрович хвалився журналістам?</a:t>
            </a:r>
            <a:r>
              <a:rPr lang="ru-RU" sz="3200" i="1" dirty="0" smtClean="0"/>
              <a:t/>
            </a:r>
            <a:br>
              <a:rPr lang="ru-RU" sz="3200" i="1" dirty="0" smtClean="0"/>
            </a:br>
            <a:r>
              <a:rPr lang="uk-UA" sz="3200" b="1" i="1" dirty="0" smtClean="0"/>
              <a:t>А</a:t>
            </a:r>
            <a:r>
              <a:rPr lang="uk-UA" sz="3200" i="1" dirty="0" smtClean="0"/>
              <a:t> що вполював найбільшу кількість диких кабанів;</a:t>
            </a:r>
            <a:r>
              <a:rPr lang="ru-RU" sz="3200" i="1" dirty="0" smtClean="0"/>
              <a:t/>
            </a:r>
            <a:br>
              <a:rPr lang="ru-RU" sz="3200" i="1" dirty="0" smtClean="0"/>
            </a:br>
            <a:r>
              <a:rPr lang="uk-UA" sz="3200" b="1" i="1" dirty="0" smtClean="0"/>
              <a:t>Б</a:t>
            </a:r>
            <a:r>
              <a:rPr lang="uk-UA" sz="3200" i="1" dirty="0" smtClean="0"/>
              <a:t> що впіймав Сіроманця;</a:t>
            </a:r>
            <a:r>
              <a:rPr lang="ru-RU" sz="3200" i="1" dirty="0" smtClean="0"/>
              <a:t/>
            </a:r>
            <a:br>
              <a:rPr lang="ru-RU" sz="3200" i="1" dirty="0" smtClean="0"/>
            </a:br>
            <a:r>
              <a:rPr lang="uk-UA" sz="3200" b="1" i="1" dirty="0" smtClean="0"/>
              <a:t>В</a:t>
            </a:r>
            <a:r>
              <a:rPr lang="uk-UA" sz="3200" i="1" dirty="0" smtClean="0"/>
              <a:t> що врятував село;</a:t>
            </a:r>
            <a:r>
              <a:rPr lang="ru-RU" sz="3200" i="1" dirty="0" smtClean="0"/>
              <a:t/>
            </a:r>
            <a:br>
              <a:rPr lang="ru-RU" sz="3200" i="1" dirty="0" smtClean="0"/>
            </a:br>
            <a:r>
              <a:rPr lang="uk-UA" sz="3200" b="1" i="1" dirty="0" smtClean="0"/>
              <a:t>Г</a:t>
            </a:r>
            <a:r>
              <a:rPr lang="uk-UA" sz="3200" i="1" dirty="0" smtClean="0"/>
              <a:t> що підстрелив останнього вовка.</a:t>
            </a:r>
            <a:r>
              <a:rPr lang="ru-RU" sz="3200" i="1" dirty="0" smtClean="0"/>
              <a:t/>
            </a:r>
            <a:br>
              <a:rPr lang="ru-RU" sz="3200" i="1" dirty="0" smtClean="0"/>
            </a:br>
            <a:endParaRPr lang="ru-RU" sz="3200" i="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06690"/>
          </a:xfrm>
        </p:spPr>
        <p:txBody>
          <a:bodyPr>
            <a:noAutofit/>
          </a:bodyPr>
          <a:lstStyle/>
          <a:p>
            <a:pPr algn="l"/>
            <a:r>
              <a:rPr lang="uk-UA" sz="3200" b="1" i="1" dirty="0" smtClean="0"/>
              <a:t>9. Де переховувався Сіроманець від переслідувачів?</a:t>
            </a:r>
            <a:r>
              <a:rPr lang="ru-RU" sz="3200" i="1" dirty="0" smtClean="0"/>
              <a:t/>
            </a:r>
            <a:br>
              <a:rPr lang="ru-RU" sz="3200" i="1" dirty="0" smtClean="0"/>
            </a:br>
            <a:r>
              <a:rPr lang="uk-UA" sz="3200" b="1" i="1" dirty="0" smtClean="0"/>
              <a:t>А</a:t>
            </a:r>
            <a:r>
              <a:rPr lang="uk-UA" sz="3200" i="1" dirty="0" smtClean="0"/>
              <a:t> глибоко в лісі;	</a:t>
            </a:r>
            <a:r>
              <a:rPr lang="ru-RU" sz="3200" i="1" dirty="0" smtClean="0"/>
              <a:t/>
            </a:r>
            <a:br>
              <a:rPr lang="ru-RU" sz="3200" i="1" dirty="0" smtClean="0"/>
            </a:br>
            <a:r>
              <a:rPr lang="uk-UA" sz="3200" b="1" i="1" dirty="0" smtClean="0"/>
              <a:t>Б</a:t>
            </a:r>
            <a:r>
              <a:rPr lang="uk-UA" sz="3200" i="1" dirty="0" smtClean="0"/>
              <a:t> на іншому березі лиману;</a:t>
            </a:r>
            <a:r>
              <a:rPr lang="ru-RU" sz="3200" i="1" dirty="0" smtClean="0"/>
              <a:t/>
            </a:r>
            <a:br>
              <a:rPr lang="ru-RU" sz="3200" i="1" dirty="0" smtClean="0"/>
            </a:br>
            <a:r>
              <a:rPr lang="uk-UA" sz="3200" b="1" i="1" dirty="0" smtClean="0"/>
              <a:t>В</a:t>
            </a:r>
            <a:r>
              <a:rPr lang="uk-UA" sz="3200" i="1" dirty="0" smtClean="0"/>
              <a:t> вдома у Сашка;	</a:t>
            </a:r>
            <a:r>
              <a:rPr lang="ru-RU" sz="3200" i="1" dirty="0" smtClean="0"/>
              <a:t/>
            </a:r>
            <a:br>
              <a:rPr lang="ru-RU" sz="3200" i="1" dirty="0" smtClean="0"/>
            </a:br>
            <a:r>
              <a:rPr lang="uk-UA" sz="3200" b="1" i="1" dirty="0" smtClean="0"/>
              <a:t>Г</a:t>
            </a:r>
            <a:r>
              <a:rPr lang="uk-UA" sz="3200" i="1" dirty="0" smtClean="0"/>
              <a:t> на полігоні.</a:t>
            </a:r>
            <a:r>
              <a:rPr lang="ru-RU" sz="3200" i="1" dirty="0" smtClean="0"/>
              <a:t/>
            </a:r>
            <a:br>
              <a:rPr lang="ru-RU" sz="3200" i="1" dirty="0" smtClean="0"/>
            </a:br>
            <a:r>
              <a:rPr lang="uk-UA" sz="3200" b="1" i="1" dirty="0" smtClean="0"/>
              <a:t>10. Хто врятував його від неминучої голодної і холодної смерті? </a:t>
            </a:r>
            <a:r>
              <a:rPr lang="ru-RU" sz="3200" i="1" dirty="0" smtClean="0"/>
              <a:t/>
            </a:r>
            <a:br>
              <a:rPr lang="ru-RU" sz="3200" i="1" dirty="0" smtClean="0"/>
            </a:br>
            <a:r>
              <a:rPr lang="uk-UA" sz="3200" b="1" i="1" dirty="0" smtClean="0"/>
              <a:t> А </a:t>
            </a:r>
            <a:r>
              <a:rPr lang="uk-UA" sz="3200" i="1" dirty="0" smtClean="0"/>
              <a:t>льотчики;		</a:t>
            </a:r>
            <a:r>
              <a:rPr lang="ru-RU" sz="3200" i="1" dirty="0" smtClean="0"/>
              <a:t/>
            </a:r>
            <a:br>
              <a:rPr lang="ru-RU" sz="3200" i="1" dirty="0" smtClean="0"/>
            </a:br>
            <a:r>
              <a:rPr lang="uk-UA" sz="3200" b="1" i="1" dirty="0" smtClean="0"/>
              <a:t> Б </a:t>
            </a:r>
            <a:r>
              <a:rPr lang="uk-UA" sz="3200" i="1" dirty="0" smtClean="0"/>
              <a:t>танкісти;</a:t>
            </a:r>
            <a:r>
              <a:rPr lang="ru-RU" sz="3200" i="1" dirty="0" smtClean="0"/>
              <a:t/>
            </a:r>
            <a:br>
              <a:rPr lang="ru-RU" sz="3200" i="1" dirty="0" smtClean="0"/>
            </a:br>
            <a:r>
              <a:rPr lang="uk-UA" sz="3200" b="1" i="1" dirty="0" smtClean="0"/>
              <a:t>В</a:t>
            </a:r>
            <a:r>
              <a:rPr lang="uk-UA" sz="3200" i="1" dirty="0" smtClean="0"/>
              <a:t> селяни;	</a:t>
            </a:r>
            <a:r>
              <a:rPr lang="ru-RU" sz="3200" i="1" dirty="0" smtClean="0"/>
              <a:t/>
            </a:r>
            <a:br>
              <a:rPr lang="ru-RU" sz="3200" i="1" dirty="0" smtClean="0"/>
            </a:br>
            <a:r>
              <a:rPr lang="uk-UA" sz="3200" b="1" i="1" dirty="0" smtClean="0"/>
              <a:t>Г</a:t>
            </a:r>
            <a:r>
              <a:rPr lang="uk-UA" sz="3200" i="1" dirty="0" smtClean="0"/>
              <a:t> зграя.</a:t>
            </a:r>
            <a:r>
              <a:rPr lang="ru-RU" sz="3200" i="1" dirty="0" smtClean="0"/>
              <a:t/>
            </a:r>
            <a:br>
              <a:rPr lang="ru-RU" sz="3200" i="1" dirty="0" smtClean="0"/>
            </a:br>
            <a:endParaRPr lang="ru-RU" sz="3200" i="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06690"/>
          </a:xfrm>
        </p:spPr>
        <p:txBody>
          <a:bodyPr>
            <a:normAutofit/>
          </a:bodyPr>
          <a:lstStyle/>
          <a:p>
            <a:pPr algn="l"/>
            <a:r>
              <a:rPr lang="uk-UA" sz="3200" b="1" i="1" dirty="0" smtClean="0"/>
              <a:t>11. Як віддячив вовк рятувальникам?</a:t>
            </a:r>
            <a:r>
              <a:rPr lang="ru-RU" sz="3200" b="1" i="1" dirty="0" smtClean="0"/>
              <a:t/>
            </a:r>
            <a:br>
              <a:rPr lang="ru-RU" sz="3200" b="1" i="1" dirty="0" smtClean="0"/>
            </a:br>
            <a:r>
              <a:rPr lang="uk-UA" sz="3200" b="1" i="1" dirty="0" smtClean="0"/>
              <a:t>А</a:t>
            </a:r>
            <a:r>
              <a:rPr lang="uk-UA" sz="3200" i="1" dirty="0" smtClean="0"/>
              <a:t> став сторожовим собакою;</a:t>
            </a:r>
            <a:r>
              <a:rPr lang="ru-RU" sz="3200" i="1" dirty="0" smtClean="0"/>
              <a:t/>
            </a:r>
            <a:br>
              <a:rPr lang="ru-RU" sz="3200" i="1" dirty="0" smtClean="0"/>
            </a:br>
            <a:r>
              <a:rPr lang="uk-UA" sz="3200" b="1" i="1" dirty="0" smtClean="0"/>
              <a:t>Б</a:t>
            </a:r>
            <a:r>
              <a:rPr lang="uk-UA" sz="3200" i="1" dirty="0" smtClean="0"/>
              <a:t> втік за першої ліпшої нагоди;</a:t>
            </a:r>
            <a:r>
              <a:rPr lang="ru-RU" sz="3200" i="1" dirty="0" smtClean="0"/>
              <a:t/>
            </a:r>
            <a:br>
              <a:rPr lang="ru-RU" sz="3200" i="1" dirty="0" smtClean="0"/>
            </a:br>
            <a:r>
              <a:rPr lang="uk-UA" sz="3200" b="1" i="1" dirty="0" smtClean="0"/>
              <a:t>В</a:t>
            </a:r>
            <a:r>
              <a:rPr lang="uk-UA" sz="3200" i="1" dirty="0" smtClean="0"/>
              <a:t> врятував хлопця в лісі;</a:t>
            </a:r>
            <a:r>
              <a:rPr lang="ru-RU" sz="3200" i="1" dirty="0" smtClean="0"/>
              <a:t/>
            </a:r>
            <a:br>
              <a:rPr lang="ru-RU" sz="3200" i="1" dirty="0" smtClean="0"/>
            </a:br>
            <a:r>
              <a:rPr lang="uk-UA" sz="3200" b="1" i="1" dirty="0" smtClean="0"/>
              <a:t>Г</a:t>
            </a:r>
            <a:r>
              <a:rPr lang="uk-UA" sz="3200" i="1" dirty="0" smtClean="0"/>
              <a:t> допомагав пасти худобу.</a:t>
            </a:r>
            <a:r>
              <a:rPr lang="ru-RU" sz="3200" i="1" dirty="0" smtClean="0"/>
              <a:t/>
            </a:r>
            <a:br>
              <a:rPr lang="ru-RU" sz="3200" i="1" dirty="0" smtClean="0"/>
            </a:br>
            <a:r>
              <a:rPr lang="uk-UA" sz="3200" b="1" i="1" dirty="0" smtClean="0"/>
              <a:t>12. Куди втік Сашко з Сіроманцем?</a:t>
            </a:r>
            <a:r>
              <a:rPr lang="ru-RU" sz="3200" b="1" i="1" dirty="0" smtClean="0"/>
              <a:t/>
            </a:r>
            <a:br>
              <a:rPr lang="ru-RU" sz="3200" b="1" i="1" dirty="0" smtClean="0"/>
            </a:br>
            <a:r>
              <a:rPr lang="uk-UA" sz="3200" b="1" i="1" dirty="0" smtClean="0"/>
              <a:t>А</a:t>
            </a:r>
            <a:r>
              <a:rPr lang="uk-UA" sz="3200" i="1" dirty="0" smtClean="0"/>
              <a:t> у степи;	</a:t>
            </a:r>
            <a:r>
              <a:rPr lang="ru-RU" sz="3200" i="1" dirty="0" smtClean="0"/>
              <a:t/>
            </a:r>
            <a:br>
              <a:rPr lang="ru-RU" sz="3200" i="1" dirty="0" smtClean="0"/>
            </a:br>
            <a:r>
              <a:rPr lang="uk-UA" sz="3200" b="1" i="1" dirty="0" smtClean="0"/>
              <a:t>Б</a:t>
            </a:r>
            <a:r>
              <a:rPr lang="uk-UA" sz="3200" i="1" dirty="0" smtClean="0"/>
              <a:t> до Одеси;</a:t>
            </a:r>
            <a:r>
              <a:rPr lang="ru-RU" sz="3200" i="1" dirty="0" smtClean="0"/>
              <a:t/>
            </a:r>
            <a:br>
              <a:rPr lang="ru-RU" sz="3200" i="1" dirty="0" smtClean="0"/>
            </a:br>
            <a:r>
              <a:rPr lang="uk-UA" sz="3200" b="1" i="1" dirty="0" smtClean="0"/>
              <a:t>В</a:t>
            </a:r>
            <a:r>
              <a:rPr lang="uk-UA" sz="3200" i="1" dirty="0" smtClean="0"/>
              <a:t> до Києва;	</a:t>
            </a:r>
            <a:r>
              <a:rPr lang="ru-RU" sz="3200" i="1" dirty="0" smtClean="0"/>
              <a:t/>
            </a:r>
            <a:br>
              <a:rPr lang="ru-RU" sz="3200" i="1" dirty="0" smtClean="0"/>
            </a:br>
            <a:r>
              <a:rPr lang="uk-UA" sz="3200" b="1" i="1" dirty="0" smtClean="0"/>
              <a:t>Г</a:t>
            </a:r>
            <a:r>
              <a:rPr lang="uk-UA" sz="3200" i="1" dirty="0" smtClean="0"/>
              <a:t> до сусіднього села.</a:t>
            </a:r>
            <a:r>
              <a:rPr lang="ru-RU" sz="3200" i="1" dirty="0" smtClean="0"/>
              <a:t/>
            </a:r>
            <a:br>
              <a:rPr lang="ru-RU" sz="3200" i="1" dirty="0" smtClean="0"/>
            </a:br>
            <a:endParaRPr lang="ru-RU" sz="3200"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78698"/>
          </a:xfrm>
        </p:spPr>
        <p:txBody>
          <a:bodyPr>
            <a:normAutofit/>
          </a:bodyPr>
          <a:lstStyle/>
          <a:p>
            <a:pPr algn="l"/>
            <a:r>
              <a:rPr lang="uk-UA" sz="3600" b="1" dirty="0" smtClean="0"/>
              <a:t>Тема.  М. Вінграновський. «Сіроманець». Гуманізм повісті.</a:t>
            </a:r>
            <a:r>
              <a:rPr lang="ru-RU" sz="3600" dirty="0" smtClean="0"/>
              <a:t/>
            </a:r>
            <a:br>
              <a:rPr lang="ru-RU" sz="3600" dirty="0" smtClean="0"/>
            </a:br>
            <a:r>
              <a:rPr lang="uk-UA" sz="3600" b="1" dirty="0" smtClean="0"/>
              <a:t>Мета:  </a:t>
            </a:r>
            <a:r>
              <a:rPr lang="uk-UA" sz="3600" dirty="0" smtClean="0"/>
              <a:t>опрацювати ідейно-художній зміст програмового твору, визначити його тему й ідею, охарактеризувати головних персонажів;  прищеплювати гуманістичні цінності, розуміння важливості дружби в житті людини; розвивати творчу уяву, логічне мислення, культуру мовлення.</a:t>
            </a:r>
            <a:r>
              <a:rPr lang="ru-RU" sz="3600" dirty="0" smtClean="0"/>
              <a:t/>
            </a:r>
            <a:br>
              <a:rPr lang="ru-RU" sz="3600" dirty="0" smtClean="0"/>
            </a:br>
            <a:endParaRPr lang="ru-RU" sz="3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06690"/>
          </a:xfrm>
        </p:spPr>
        <p:txBody>
          <a:bodyPr>
            <a:normAutofit fontScale="90000"/>
          </a:bodyPr>
          <a:lstStyle/>
          <a:p>
            <a:pPr algn="l"/>
            <a:r>
              <a:rPr lang="uk-UA" sz="2800" b="1" dirty="0" smtClean="0"/>
              <a:t/>
            </a:r>
            <a:br>
              <a:rPr lang="uk-UA" sz="2800" b="1" dirty="0" smtClean="0"/>
            </a:br>
            <a:r>
              <a:rPr lang="uk-UA" sz="2800" b="1" dirty="0" smtClean="0"/>
              <a:t>V. ПІДБИТТЯ ПІДСУМКІВ УРОКУ</a:t>
            </a:r>
            <a:r>
              <a:rPr lang="ru-RU" sz="2800" dirty="0" smtClean="0"/>
              <a:t/>
            </a:r>
            <a:br>
              <a:rPr lang="ru-RU" sz="2800" dirty="0" smtClean="0"/>
            </a:br>
            <a:r>
              <a:rPr lang="uk-UA" sz="3600" b="1" i="1" dirty="0" smtClean="0"/>
              <a:t>Учитель.</a:t>
            </a:r>
            <a:r>
              <a:rPr lang="uk-UA" sz="3600" b="1" dirty="0" smtClean="0"/>
              <a:t> «</a:t>
            </a:r>
            <a:r>
              <a:rPr lang="uk-UA" sz="3600" dirty="0" smtClean="0"/>
              <a:t>Сіроманець» — повість про дружбу хлопчика та вовка, які, попри всі випробування, залишаються вірними один одному. Твір вчить захищати тварин, цінувати вірних друзів та завжди приходити на допомогу тим, хто її потребує.</a:t>
            </a:r>
            <a:r>
              <a:rPr lang="ru-RU" sz="3600" dirty="0" smtClean="0"/>
              <a:t/>
            </a:r>
            <a:br>
              <a:rPr lang="ru-RU" sz="3600" dirty="0" smtClean="0"/>
            </a:br>
            <a:r>
              <a:rPr lang="uk-UA" sz="3600" b="1" i="1" dirty="0" smtClean="0"/>
              <a:t>     «Мікрофон»</a:t>
            </a:r>
            <a:r>
              <a:rPr lang="ru-RU" sz="3600" dirty="0" smtClean="0"/>
              <a:t/>
            </a:r>
            <a:br>
              <a:rPr lang="ru-RU" sz="3600" dirty="0" smtClean="0"/>
            </a:br>
            <a:r>
              <a:rPr lang="uk-UA" sz="3600" dirty="0" smtClean="0"/>
              <a:t>     «Моє ставлення до Сіроманця».</a:t>
            </a:r>
            <a:r>
              <a:rPr lang="ru-RU" sz="2800" dirty="0" smtClean="0"/>
              <a:t/>
            </a:r>
            <a:br>
              <a:rPr lang="ru-RU" sz="2800" dirty="0" smtClean="0"/>
            </a:br>
            <a:r>
              <a:rPr lang="uk-UA" sz="2800" dirty="0" smtClean="0"/>
              <a:t>     </a:t>
            </a:r>
            <a:r>
              <a:rPr lang="uk-UA" sz="2800" b="1" dirty="0" smtClean="0"/>
              <a:t>VI. ДОМАШНЄ ЗАВДАННЯ</a:t>
            </a:r>
            <a:r>
              <a:rPr lang="ru-RU" sz="2800" dirty="0" smtClean="0"/>
              <a:t/>
            </a:r>
            <a:br>
              <a:rPr lang="ru-RU" sz="2800" dirty="0" smtClean="0"/>
            </a:br>
            <a:r>
              <a:rPr lang="uk-UA" sz="2800" dirty="0" smtClean="0"/>
              <a:t>Читати повість «Сіроманець», звертаючи увагу на характеристику образу хлопчика Сашка.</a:t>
            </a:r>
            <a:r>
              <a:rPr lang="ru-RU" sz="2800" dirty="0" smtClean="0"/>
              <a:t/>
            </a:r>
            <a:br>
              <a:rPr lang="ru-RU" sz="2800" dirty="0" smtClean="0"/>
            </a:br>
            <a:r>
              <a:rPr lang="uk-UA" sz="2800" dirty="0" smtClean="0"/>
              <a:t> </a:t>
            </a:r>
            <a:r>
              <a:rPr lang="ru-RU" sz="2800" dirty="0" smtClean="0"/>
              <a:t/>
            </a:r>
            <a:br>
              <a:rPr lang="ru-RU" sz="2800" dirty="0" smtClean="0"/>
            </a:br>
            <a:endParaRPr lang="ru-RU"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0"/>
            <a:ext cx="8754176" cy="6395040"/>
          </a:xfrm>
        </p:spPr>
        <p:txBody>
          <a:bodyPr>
            <a:normAutofit/>
          </a:bodyPr>
          <a:lstStyle/>
          <a:p>
            <a:r>
              <a:rPr lang="ru-RU" sz="2800" dirty="0" smtClean="0"/>
              <a:t>		Легенда про </a:t>
            </a:r>
            <a:r>
              <a:rPr lang="ru-RU" sz="2800" dirty="0" err="1" smtClean="0"/>
              <a:t>вовка</a:t>
            </a:r>
            <a:r>
              <a:rPr lang="ru-RU" sz="2800" dirty="0" smtClean="0"/>
              <a:t/>
            </a:r>
            <a:br>
              <a:rPr lang="ru-RU" sz="2800" dirty="0" smtClean="0"/>
            </a:br>
            <a:r>
              <a:rPr lang="ru-RU" sz="2800" dirty="0" smtClean="0"/>
              <a:t>Вовк — символ хороброго </a:t>
            </a:r>
            <a:r>
              <a:rPr lang="ru-RU" sz="2800" dirty="0" err="1" smtClean="0"/>
              <a:t>воїна</a:t>
            </a:r>
            <a:r>
              <a:rPr lang="ru-RU" sz="2800" dirty="0" smtClean="0"/>
              <a:t>. </a:t>
            </a:r>
            <a:r>
              <a:rPr lang="ru-RU" sz="2800" dirty="0" err="1" smtClean="0"/>
              <a:t>Він</a:t>
            </a:r>
            <a:r>
              <a:rPr lang="ru-RU" sz="2800" dirty="0" smtClean="0"/>
              <a:t> </a:t>
            </a:r>
            <a:r>
              <a:rPr lang="ru-RU" sz="2800" dirty="0" err="1" smtClean="0"/>
              <a:t>є</a:t>
            </a:r>
            <a:r>
              <a:rPr lang="ru-RU" sz="2800" dirty="0" smtClean="0"/>
              <a:t> </a:t>
            </a:r>
            <a:r>
              <a:rPr lang="ru-RU" sz="2800" dirty="0" err="1" smtClean="0"/>
              <a:t>першопредком</a:t>
            </a:r>
            <a:r>
              <a:rPr lang="ru-RU" sz="2800" dirty="0" smtClean="0"/>
              <a:t>, </a:t>
            </a:r>
            <a:r>
              <a:rPr lang="ru-RU" sz="2800" dirty="0" err="1" smtClean="0"/>
              <a:t>охоронцем</a:t>
            </a:r>
            <a:r>
              <a:rPr lang="ru-RU" sz="2800" dirty="0" smtClean="0"/>
              <a:t> роду. У </a:t>
            </a:r>
            <a:r>
              <a:rPr lang="ru-RU" sz="2800" dirty="0" err="1" smtClean="0"/>
              <a:t>багатьох</a:t>
            </a:r>
            <a:r>
              <a:rPr lang="ru-RU" sz="2800" dirty="0" smtClean="0"/>
              <a:t> </a:t>
            </a:r>
            <a:r>
              <a:rPr lang="ru-RU" sz="2800" dirty="0" err="1" smtClean="0"/>
              <a:t>народів</a:t>
            </a:r>
            <a:r>
              <a:rPr lang="ru-RU" sz="2800" dirty="0" smtClean="0"/>
              <a:t> вождь-предок роду </a:t>
            </a:r>
            <a:r>
              <a:rPr lang="ru-RU" sz="2800" dirty="0" err="1" smtClean="0"/>
              <a:t>володіє</a:t>
            </a:r>
            <a:r>
              <a:rPr lang="ru-RU" sz="2800" dirty="0" smtClean="0"/>
              <a:t> </a:t>
            </a:r>
            <a:r>
              <a:rPr lang="ru-RU" sz="2800" dirty="0" err="1" smtClean="0"/>
              <a:t>потаємними</a:t>
            </a:r>
            <a:r>
              <a:rPr lang="ru-RU" sz="2800" dirty="0" smtClean="0"/>
              <a:t> </a:t>
            </a:r>
            <a:r>
              <a:rPr lang="ru-RU" sz="2800" dirty="0" err="1" smtClean="0"/>
              <a:t>знаннями</a:t>
            </a:r>
            <a:r>
              <a:rPr lang="ru-RU" sz="2800" dirty="0" smtClean="0"/>
              <a:t>, </a:t>
            </a:r>
            <a:r>
              <a:rPr lang="ru-RU" sz="2800" dirty="0" err="1" smtClean="0"/>
              <a:t>що</a:t>
            </a:r>
            <a:r>
              <a:rPr lang="ru-RU" sz="2800" dirty="0" smtClean="0"/>
              <a:t> </a:t>
            </a:r>
            <a:r>
              <a:rPr lang="ru-RU" sz="2800" dirty="0" err="1" smtClean="0"/>
              <a:t>дають</a:t>
            </a:r>
            <a:r>
              <a:rPr lang="ru-RU" sz="2800" dirty="0" smtClean="0"/>
              <a:t> </a:t>
            </a:r>
            <a:r>
              <a:rPr lang="ru-RU" sz="2800" dirty="0" err="1" smtClean="0"/>
              <a:t>йому</a:t>
            </a:r>
            <a:r>
              <a:rPr lang="ru-RU" sz="2800" dirty="0" smtClean="0"/>
              <a:t> </a:t>
            </a:r>
            <a:r>
              <a:rPr lang="ru-RU" sz="2800" dirty="0" err="1" smtClean="0"/>
              <a:t>змогу</a:t>
            </a:r>
            <a:r>
              <a:rPr lang="ru-RU" sz="2800" dirty="0" smtClean="0"/>
              <a:t> </a:t>
            </a:r>
            <a:r>
              <a:rPr lang="ru-RU" sz="2800" dirty="0" err="1" smtClean="0"/>
              <a:t>ставати</a:t>
            </a:r>
            <a:r>
              <a:rPr lang="ru-RU" sz="2800" dirty="0" smtClean="0"/>
              <a:t> </a:t>
            </a:r>
            <a:r>
              <a:rPr lang="ru-RU" sz="2800" dirty="0" err="1" smtClean="0"/>
              <a:t>вовком</a:t>
            </a:r>
            <a:r>
              <a:rPr lang="ru-RU" sz="2800" dirty="0" smtClean="0"/>
              <a:t>. </a:t>
            </a:r>
            <a:br>
              <a:rPr lang="ru-RU" sz="2800" dirty="0" smtClean="0"/>
            </a:br>
            <a:r>
              <a:rPr lang="ru-RU" sz="2800" dirty="0" smtClean="0"/>
              <a:t> </a:t>
            </a:r>
            <a:r>
              <a:rPr lang="ru-RU" sz="2800" dirty="0" err="1" smtClean="0"/>
              <a:t>Українські</a:t>
            </a:r>
            <a:r>
              <a:rPr lang="ru-RU" sz="2800" dirty="0" smtClean="0"/>
              <a:t> </a:t>
            </a:r>
            <a:r>
              <a:rPr lang="ru-RU" sz="2800" dirty="0" err="1" smtClean="0"/>
              <a:t>легенди</a:t>
            </a:r>
            <a:r>
              <a:rPr lang="ru-RU" sz="2800" dirty="0" smtClean="0"/>
              <a:t> про </a:t>
            </a:r>
            <a:r>
              <a:rPr lang="ru-RU" sz="2800" dirty="0" err="1" smtClean="0"/>
              <a:t>створення</a:t>
            </a:r>
            <a:r>
              <a:rPr lang="ru-RU" sz="2800" dirty="0" smtClean="0"/>
              <a:t> </a:t>
            </a:r>
            <a:r>
              <a:rPr lang="ru-RU" sz="2800" dirty="0" err="1" smtClean="0"/>
              <a:t>світу</a:t>
            </a:r>
            <a:r>
              <a:rPr lang="ru-RU" sz="2800" dirty="0" smtClean="0"/>
              <a:t> </a:t>
            </a:r>
            <a:r>
              <a:rPr lang="ru-RU" sz="2800" dirty="0" err="1" smtClean="0"/>
              <a:t>і</a:t>
            </a:r>
            <a:r>
              <a:rPr lang="ru-RU" sz="2800" dirty="0" smtClean="0"/>
              <a:t> </a:t>
            </a:r>
            <a:r>
              <a:rPr lang="ru-RU" sz="2800" dirty="0" err="1" smtClean="0"/>
              <a:t>всього</a:t>
            </a:r>
            <a:r>
              <a:rPr lang="ru-RU" sz="2800" dirty="0" smtClean="0"/>
              <a:t> живого в </a:t>
            </a:r>
            <a:r>
              <a:rPr lang="ru-RU" sz="2800" dirty="0" err="1" smtClean="0"/>
              <a:t>ньому</a:t>
            </a:r>
            <a:r>
              <a:rPr lang="ru-RU" sz="2800" dirty="0" smtClean="0"/>
              <a:t> </a:t>
            </a:r>
            <a:r>
              <a:rPr lang="ru-RU" sz="2800" dirty="0" err="1" smtClean="0"/>
              <a:t>оповідають</a:t>
            </a:r>
            <a:r>
              <a:rPr lang="ru-RU" sz="2800" dirty="0" smtClean="0"/>
              <a:t>, </a:t>
            </a:r>
            <a:r>
              <a:rPr lang="ru-RU" sz="2800" dirty="0" err="1" smtClean="0"/>
              <a:t>що</a:t>
            </a:r>
            <a:r>
              <a:rPr lang="ru-RU" sz="2800" dirty="0" smtClean="0"/>
              <a:t> </a:t>
            </a:r>
            <a:r>
              <a:rPr lang="ru-RU" sz="2800" dirty="0" err="1" smtClean="0"/>
              <a:t>вовка</a:t>
            </a:r>
            <a:r>
              <a:rPr lang="ru-RU" sz="2800" dirty="0" smtClean="0"/>
              <a:t> створив </a:t>
            </a:r>
            <a:r>
              <a:rPr lang="ru-RU" sz="2800" dirty="0" err="1" smtClean="0"/>
              <a:t>чорт</a:t>
            </a:r>
            <a:r>
              <a:rPr lang="ru-RU" sz="2800" dirty="0" smtClean="0"/>
              <a:t>. </a:t>
            </a:r>
            <a:r>
              <a:rPr lang="ru-RU" sz="2800" dirty="0" err="1" smtClean="0"/>
              <a:t>Якось</a:t>
            </a:r>
            <a:r>
              <a:rPr lang="ru-RU" sz="2800" dirty="0" smtClean="0"/>
              <a:t> </a:t>
            </a:r>
            <a:r>
              <a:rPr lang="ru-RU" sz="2800" dirty="0" err="1" smtClean="0"/>
              <a:t>він</a:t>
            </a:r>
            <a:r>
              <a:rPr lang="ru-RU" sz="2800" dirty="0" smtClean="0"/>
              <a:t> </a:t>
            </a:r>
            <a:r>
              <a:rPr lang="ru-RU" sz="2800" dirty="0" err="1" smtClean="0"/>
              <a:t>прийшов</a:t>
            </a:r>
            <a:r>
              <a:rPr lang="ru-RU" sz="2800" dirty="0" smtClean="0"/>
              <a:t> до Бога </a:t>
            </a:r>
            <a:r>
              <a:rPr lang="ru-RU" sz="2800" dirty="0" err="1" smtClean="0"/>
              <a:t>й</a:t>
            </a:r>
            <a:r>
              <a:rPr lang="ru-RU" sz="2800" dirty="0" smtClean="0"/>
              <a:t> </a:t>
            </a:r>
            <a:r>
              <a:rPr lang="ru-RU" sz="2800" dirty="0" err="1" smtClean="0"/>
              <a:t>поскаржився</a:t>
            </a:r>
            <a:r>
              <a:rPr lang="ru-RU" sz="2800" dirty="0" smtClean="0"/>
              <a:t>, </a:t>
            </a:r>
            <a:r>
              <a:rPr lang="ru-RU" sz="2800" dirty="0" err="1" smtClean="0"/>
              <a:t>що</a:t>
            </a:r>
            <a:r>
              <a:rPr lang="ru-RU" sz="2800" dirty="0" smtClean="0"/>
              <a:t> люди </a:t>
            </a:r>
            <a:r>
              <a:rPr lang="ru-RU" sz="2800" dirty="0" err="1" smtClean="0"/>
              <a:t>зовсім</a:t>
            </a:r>
            <a:r>
              <a:rPr lang="ru-RU" sz="2800" dirty="0" smtClean="0"/>
              <a:t> не </a:t>
            </a:r>
            <a:r>
              <a:rPr lang="ru-RU" sz="2800" dirty="0" err="1" smtClean="0"/>
              <a:t>стережуть</a:t>
            </a:r>
            <a:r>
              <a:rPr lang="ru-RU" sz="2800" dirty="0" smtClean="0"/>
              <a:t> </a:t>
            </a:r>
            <a:r>
              <a:rPr lang="ru-RU" sz="2800" dirty="0" err="1" smtClean="0"/>
              <a:t>своєї</a:t>
            </a:r>
            <a:r>
              <a:rPr lang="ru-RU" sz="2800" dirty="0" smtClean="0"/>
              <a:t> </a:t>
            </a:r>
            <a:r>
              <a:rPr lang="ru-RU" sz="2800" dirty="0" err="1" smtClean="0"/>
              <a:t>худоби</a:t>
            </a:r>
            <a:r>
              <a:rPr lang="ru-RU" sz="2800" dirty="0" smtClean="0"/>
              <a:t>. Бог, </a:t>
            </a:r>
            <a:r>
              <a:rPr lang="ru-RU" sz="2800" dirty="0" err="1" smtClean="0"/>
              <a:t>аби</a:t>
            </a:r>
            <a:r>
              <a:rPr lang="ru-RU" sz="2800" dirty="0" smtClean="0"/>
              <a:t> люди </a:t>
            </a:r>
            <a:r>
              <a:rPr lang="ru-RU" sz="2800" dirty="0" err="1" smtClean="0"/>
              <a:t>боялися</a:t>
            </a:r>
            <a:r>
              <a:rPr lang="ru-RU" sz="2800" dirty="0" smtClean="0"/>
              <a:t> </a:t>
            </a:r>
            <a:r>
              <a:rPr lang="ru-RU" sz="2800" dirty="0" err="1" smtClean="0"/>
              <a:t>пускати</a:t>
            </a:r>
            <a:r>
              <a:rPr lang="ru-RU" sz="2800" dirty="0" smtClean="0"/>
              <a:t> </a:t>
            </a:r>
            <a:r>
              <a:rPr lang="ru-RU" sz="2800" dirty="0" err="1" smtClean="0"/>
              <a:t>корів</a:t>
            </a:r>
            <a:r>
              <a:rPr lang="ru-RU" sz="2800" dirty="0" smtClean="0"/>
              <a:t> та </a:t>
            </a:r>
            <a:r>
              <a:rPr lang="ru-RU" sz="2800" dirty="0" err="1" smtClean="0"/>
              <a:t>овець</a:t>
            </a:r>
            <a:r>
              <a:rPr lang="ru-RU" sz="2800" dirty="0" smtClean="0"/>
              <a:t> без </a:t>
            </a:r>
            <a:r>
              <a:rPr lang="ru-RU" sz="2800" dirty="0" err="1" smtClean="0"/>
              <a:t>нагляду</a:t>
            </a:r>
            <a:r>
              <a:rPr lang="ru-RU" sz="2800" dirty="0" smtClean="0"/>
              <a:t>, </a:t>
            </a:r>
            <a:r>
              <a:rPr lang="ru-RU" sz="2800" dirty="0" err="1" smtClean="0"/>
              <a:t>звелів</a:t>
            </a:r>
            <a:r>
              <a:rPr lang="ru-RU" sz="2800" dirty="0" smtClean="0"/>
              <a:t> </a:t>
            </a:r>
            <a:r>
              <a:rPr lang="ru-RU" sz="2800" dirty="0" err="1" smtClean="0"/>
              <a:t>чортові</a:t>
            </a:r>
            <a:r>
              <a:rPr lang="ru-RU" sz="2800" dirty="0" smtClean="0"/>
              <a:t> </a:t>
            </a:r>
            <a:r>
              <a:rPr lang="ru-RU" sz="2800" dirty="0" err="1" smtClean="0"/>
              <a:t>зліпити</a:t>
            </a:r>
            <a:r>
              <a:rPr lang="ru-RU" sz="2800" dirty="0" smtClean="0"/>
              <a:t> </a:t>
            </a:r>
            <a:r>
              <a:rPr lang="ru-RU" sz="2800" dirty="0" err="1" smtClean="0"/>
              <a:t>із</a:t>
            </a:r>
            <a:r>
              <a:rPr lang="ru-RU" sz="2800" dirty="0" smtClean="0"/>
              <a:t> </a:t>
            </a:r>
            <a:r>
              <a:rPr lang="ru-RU" sz="2800" dirty="0" err="1" smtClean="0"/>
              <a:t>глини</a:t>
            </a:r>
            <a:r>
              <a:rPr lang="ru-RU" sz="2800" dirty="0" smtClean="0"/>
              <a:t> </a:t>
            </a:r>
            <a:r>
              <a:rPr lang="ru-RU" sz="2800" dirty="0" err="1" smtClean="0"/>
              <a:t>вовка</a:t>
            </a:r>
            <a:r>
              <a:rPr lang="ru-RU" sz="2800" dirty="0" smtClean="0"/>
              <a:t>. Та </a:t>
            </a:r>
            <a:r>
              <a:rPr lang="ru-RU" sz="2800" dirty="0" err="1" smtClean="0"/>
              <a:t>спочатку</a:t>
            </a:r>
            <a:r>
              <a:rPr lang="ru-RU" sz="2800" dirty="0" smtClean="0"/>
              <a:t> </a:t>
            </a:r>
            <a:r>
              <a:rPr lang="ru-RU" sz="2800" dirty="0" err="1" smtClean="0"/>
              <a:t>вовк</a:t>
            </a:r>
            <a:r>
              <a:rPr lang="ru-RU" sz="2800" dirty="0" smtClean="0"/>
              <a:t> </a:t>
            </a:r>
            <a:r>
              <a:rPr lang="ru-RU" sz="2800" dirty="0" err="1" smtClean="0"/>
              <a:t>вийшов</a:t>
            </a:r>
            <a:r>
              <a:rPr lang="ru-RU" sz="2800" dirty="0" smtClean="0"/>
              <a:t> </a:t>
            </a:r>
            <a:r>
              <a:rPr lang="ru-RU" sz="2800" dirty="0" err="1" smtClean="0"/>
              <a:t>завеликим</a:t>
            </a:r>
            <a:r>
              <a:rPr lang="ru-RU" sz="2800" dirty="0" smtClean="0"/>
              <a:t>, </a:t>
            </a:r>
            <a:r>
              <a:rPr lang="ru-RU" sz="2800" dirty="0" err="1" smtClean="0"/>
              <a:t>і</a:t>
            </a:r>
            <a:r>
              <a:rPr lang="ru-RU" sz="2800" dirty="0" smtClean="0"/>
              <a:t> Бог наказав </a:t>
            </a:r>
            <a:r>
              <a:rPr lang="ru-RU" sz="2800" dirty="0" err="1" smtClean="0"/>
              <a:t>обстругати</a:t>
            </a:r>
            <a:r>
              <a:rPr lang="ru-RU" sz="2800" dirty="0" smtClean="0"/>
              <a:t> </a:t>
            </a:r>
            <a:r>
              <a:rPr lang="ru-RU" sz="2800" dirty="0" err="1" smtClean="0"/>
              <a:t>його</a:t>
            </a:r>
            <a:r>
              <a:rPr lang="ru-RU" sz="2800" dirty="0" smtClean="0"/>
              <a:t>. </a:t>
            </a:r>
            <a:r>
              <a:rPr lang="ru-RU" sz="2800" dirty="0" err="1" smtClean="0"/>
              <a:t>Чорт</a:t>
            </a:r>
            <a:r>
              <a:rPr lang="ru-RU" sz="2800" dirty="0" smtClean="0"/>
              <a:t> </a:t>
            </a:r>
            <a:r>
              <a:rPr lang="ru-RU" sz="2800" dirty="0" err="1" smtClean="0"/>
              <a:t>узявся</a:t>
            </a:r>
            <a:r>
              <a:rPr lang="ru-RU" sz="2800" dirty="0" smtClean="0"/>
              <a:t> </a:t>
            </a:r>
            <a:r>
              <a:rPr lang="ru-RU" sz="2800" dirty="0" err="1" smtClean="0"/>
              <a:t>обстругувати</a:t>
            </a:r>
            <a:r>
              <a:rPr lang="ru-RU" sz="2800" dirty="0" smtClean="0"/>
              <a:t> </a:t>
            </a:r>
            <a:r>
              <a:rPr lang="ru-RU" sz="2800" dirty="0" err="1" smtClean="0"/>
              <a:t>вовка</a:t>
            </a:r>
            <a:r>
              <a:rPr lang="ru-RU" sz="2800" dirty="0" smtClean="0"/>
              <a:t>, </a:t>
            </a:r>
            <a:r>
              <a:rPr lang="ru-RU" sz="2800" dirty="0" err="1" smtClean="0"/>
              <a:t>і</a:t>
            </a:r>
            <a:r>
              <a:rPr lang="ru-RU" sz="2800" dirty="0" smtClean="0"/>
              <a:t> </a:t>
            </a:r>
            <a:r>
              <a:rPr lang="ru-RU" sz="2800" dirty="0" err="1" smtClean="0"/>
              <a:t>з</a:t>
            </a:r>
            <a:r>
              <a:rPr lang="ru-RU" sz="2800" dirty="0" smtClean="0"/>
              <a:t> великих </a:t>
            </a:r>
            <a:r>
              <a:rPr lang="ru-RU" sz="2800" dirty="0" err="1" smtClean="0"/>
              <a:t>стружок</a:t>
            </a:r>
            <a:r>
              <a:rPr lang="ru-RU" sz="2800" dirty="0" smtClean="0"/>
              <a:t> стали </a:t>
            </a:r>
            <a:r>
              <a:rPr lang="ru-RU" sz="2800" dirty="0" err="1" smtClean="0"/>
              <a:t>шершні</a:t>
            </a:r>
            <a:r>
              <a:rPr lang="ru-RU" sz="2800" dirty="0" smtClean="0"/>
              <a:t>, </a:t>
            </a:r>
            <a:r>
              <a:rPr lang="ru-RU" sz="2800" dirty="0" err="1" smtClean="0"/>
              <a:t>з</a:t>
            </a:r>
            <a:r>
              <a:rPr lang="ru-RU" sz="2800" dirty="0" smtClean="0"/>
              <a:t> </a:t>
            </a:r>
            <a:r>
              <a:rPr lang="ru-RU" sz="2800" dirty="0" err="1" smtClean="0"/>
              <a:t>менших</a:t>
            </a:r>
            <a:r>
              <a:rPr lang="ru-RU" sz="2800" dirty="0" smtClean="0"/>
              <a:t> — мухи, а </a:t>
            </a:r>
            <a:r>
              <a:rPr lang="ru-RU" sz="2800" dirty="0" err="1" smtClean="0"/>
              <a:t>з</a:t>
            </a:r>
            <a:r>
              <a:rPr lang="ru-RU" sz="2800" dirty="0" smtClean="0"/>
              <a:t> </a:t>
            </a:r>
            <a:r>
              <a:rPr lang="ru-RU" sz="2800" dirty="0" err="1" smtClean="0"/>
              <a:t>найменших</a:t>
            </a:r>
            <a:r>
              <a:rPr lang="ru-RU" sz="2800" dirty="0" smtClean="0"/>
              <a:t> </a:t>
            </a:r>
            <a:r>
              <a:rPr lang="ru-RU" sz="2800" dirty="0" err="1" smtClean="0"/>
              <a:t>комарі</a:t>
            </a:r>
            <a:r>
              <a:rPr lang="ru-RU" sz="2800" dirty="0" smtClean="0"/>
              <a:t>. </a:t>
            </a:r>
            <a:endParaRPr lang="ru-RU" sz="36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320"/>
            <a:ext cx="8682168" cy="6251024"/>
          </a:xfrm>
        </p:spPr>
        <p:txBody>
          <a:bodyPr>
            <a:normAutofit/>
          </a:bodyPr>
          <a:lstStyle/>
          <a:p>
            <a:r>
              <a:rPr lang="ru-RU" sz="2800" dirty="0" err="1" smtClean="0"/>
              <a:t>Обструганий</a:t>
            </a:r>
            <a:r>
              <a:rPr lang="ru-RU" sz="2800" dirty="0" smtClean="0"/>
              <a:t> же </a:t>
            </a:r>
            <a:r>
              <a:rPr lang="ru-RU" sz="2800" dirty="0" err="1" smtClean="0"/>
              <a:t>вовк</a:t>
            </a:r>
            <a:r>
              <a:rPr lang="ru-RU" sz="2800" dirty="0" smtClean="0"/>
              <a:t> страшенно </a:t>
            </a:r>
            <a:r>
              <a:rPr lang="ru-RU" sz="2800" dirty="0" err="1" smtClean="0"/>
              <a:t>розлютився</a:t>
            </a:r>
            <a:r>
              <a:rPr lang="ru-RU" sz="2800" dirty="0" smtClean="0"/>
              <a:t> </a:t>
            </a:r>
            <a:r>
              <a:rPr lang="ru-RU" sz="2800" dirty="0" err="1" smtClean="0"/>
              <a:t>з</a:t>
            </a:r>
            <a:r>
              <a:rPr lang="ru-RU" sz="2800" dirty="0" smtClean="0"/>
              <a:t> болю </a:t>
            </a:r>
            <a:r>
              <a:rPr lang="ru-RU" sz="2800" dirty="0" err="1" smtClean="0"/>
              <a:t>і</a:t>
            </a:r>
            <a:r>
              <a:rPr lang="ru-RU" sz="2800" dirty="0" smtClean="0"/>
              <a:t> сказав </a:t>
            </a:r>
            <a:r>
              <a:rPr lang="ru-RU" sz="2800" dirty="0" err="1" smtClean="0"/>
              <a:t>Богові</a:t>
            </a:r>
            <a:r>
              <a:rPr lang="ru-RU" sz="2800" dirty="0" smtClean="0"/>
              <a:t>, </a:t>
            </a:r>
            <a:r>
              <a:rPr lang="ru-RU" sz="2800" dirty="0" err="1" smtClean="0"/>
              <a:t>що</a:t>
            </a:r>
            <a:r>
              <a:rPr lang="ru-RU" sz="2800" dirty="0" smtClean="0"/>
              <a:t> </a:t>
            </a:r>
            <a:r>
              <a:rPr lang="ru-RU" sz="2800" dirty="0" err="1" smtClean="0"/>
              <a:t>їстиме</a:t>
            </a:r>
            <a:r>
              <a:rPr lang="ru-RU" sz="2800" dirty="0" smtClean="0"/>
              <a:t> не </a:t>
            </a:r>
            <a:r>
              <a:rPr lang="ru-RU" sz="2800" dirty="0" err="1" smtClean="0"/>
              <a:t>тільки</a:t>
            </a:r>
            <a:r>
              <a:rPr lang="ru-RU" sz="2800" dirty="0" smtClean="0"/>
              <a:t> худобу, а </a:t>
            </a:r>
            <a:r>
              <a:rPr lang="ru-RU" sz="2800" dirty="0" err="1" smtClean="0"/>
              <a:t>й</a:t>
            </a:r>
            <a:r>
              <a:rPr lang="ru-RU" sz="2800" dirty="0" smtClean="0"/>
              <a:t> людей. </a:t>
            </a:r>
            <a:r>
              <a:rPr lang="ru-RU" sz="2800" dirty="0" err="1" smtClean="0"/>
              <a:t>Чорт</a:t>
            </a:r>
            <a:r>
              <a:rPr lang="ru-RU" sz="2800" dirty="0" smtClean="0"/>
              <a:t> </a:t>
            </a:r>
            <a:r>
              <a:rPr lang="ru-RU" sz="2800" dirty="0" err="1" smtClean="0"/>
              <a:t>привів</a:t>
            </a:r>
            <a:r>
              <a:rPr lang="ru-RU" sz="2800" dirty="0" smtClean="0"/>
              <a:t> </a:t>
            </a:r>
            <a:r>
              <a:rPr lang="ru-RU" sz="2800" dirty="0" err="1" smtClean="0"/>
              <a:t>вовка</a:t>
            </a:r>
            <a:r>
              <a:rPr lang="ru-RU" sz="2800" dirty="0" smtClean="0"/>
              <a:t> до людей </a:t>
            </a:r>
            <a:r>
              <a:rPr lang="ru-RU" sz="2800" dirty="0" err="1" smtClean="0"/>
              <a:t>і</a:t>
            </a:r>
            <a:r>
              <a:rPr lang="ru-RU" sz="2800" dirty="0" smtClean="0"/>
              <a:t> </a:t>
            </a:r>
            <a:r>
              <a:rPr lang="ru-RU" sz="2800" dirty="0" err="1" smtClean="0"/>
              <a:t>нацькував</a:t>
            </a:r>
            <a:r>
              <a:rPr lang="ru-RU" sz="2800" dirty="0" smtClean="0"/>
              <a:t> </a:t>
            </a:r>
            <a:r>
              <a:rPr lang="ru-RU" sz="2800" dirty="0" err="1" smtClean="0"/>
              <a:t>його</a:t>
            </a:r>
            <a:r>
              <a:rPr lang="ru-RU" sz="2800" dirty="0" smtClean="0"/>
              <a:t> на </a:t>
            </a:r>
            <a:r>
              <a:rPr lang="ru-RU" sz="2800" dirty="0" err="1" smtClean="0"/>
              <a:t>першого</a:t>
            </a:r>
            <a:r>
              <a:rPr lang="ru-RU" sz="2800" dirty="0" smtClean="0"/>
              <a:t> ж </a:t>
            </a:r>
            <a:r>
              <a:rPr lang="ru-RU" sz="2800" dirty="0" err="1" smtClean="0"/>
              <a:t>чоловіка</a:t>
            </a:r>
            <a:r>
              <a:rPr lang="ru-RU" sz="2800" dirty="0" smtClean="0"/>
              <a:t>, </a:t>
            </a:r>
            <a:r>
              <a:rPr lang="ru-RU" sz="2800" dirty="0" err="1" smtClean="0"/>
              <a:t>який</a:t>
            </a:r>
            <a:r>
              <a:rPr lang="ru-RU" sz="2800" dirty="0" smtClean="0"/>
              <a:t> </a:t>
            </a:r>
            <a:r>
              <a:rPr lang="ru-RU" sz="2800" dirty="0" err="1" smtClean="0"/>
              <a:t>зрештою</a:t>
            </a:r>
            <a:r>
              <a:rPr lang="ru-RU" sz="2800" dirty="0" smtClean="0"/>
              <a:t> </a:t>
            </a:r>
            <a:r>
              <a:rPr lang="ru-RU" sz="2800" dirty="0" err="1" smtClean="0"/>
              <a:t>вовка</a:t>
            </a:r>
            <a:r>
              <a:rPr lang="ru-RU" sz="2800" dirty="0" smtClean="0"/>
              <a:t> перехитрив, </a:t>
            </a:r>
            <a:r>
              <a:rPr lang="ru-RU" sz="2800" dirty="0" err="1" smtClean="0"/>
              <a:t>випросившись</a:t>
            </a:r>
            <a:r>
              <a:rPr lang="ru-RU" sz="2800" dirty="0" smtClean="0"/>
              <a:t> перед </a:t>
            </a:r>
            <a:r>
              <a:rPr lang="ru-RU" sz="2800" dirty="0" err="1" smtClean="0"/>
              <a:t>смертю</a:t>
            </a:r>
            <a:r>
              <a:rPr lang="ru-RU" sz="2800" dirty="0" smtClean="0"/>
              <a:t> </a:t>
            </a:r>
            <a:r>
              <a:rPr lang="ru-RU" sz="2800" dirty="0" err="1" smtClean="0"/>
              <a:t>помитися</a:t>
            </a:r>
            <a:r>
              <a:rPr lang="ru-RU" sz="2800" dirty="0" smtClean="0"/>
              <a:t> та "</a:t>
            </a:r>
            <a:r>
              <a:rPr lang="ru-RU" sz="2800" dirty="0" err="1" smtClean="0"/>
              <a:t>витертися</a:t>
            </a:r>
            <a:r>
              <a:rPr lang="ru-RU" sz="2800" dirty="0" smtClean="0"/>
              <a:t>" </a:t>
            </a:r>
            <a:r>
              <a:rPr lang="ru-RU" sz="2800" dirty="0" err="1" smtClean="0"/>
              <a:t>вовчим</a:t>
            </a:r>
            <a:r>
              <a:rPr lang="ru-RU" sz="2800" dirty="0" smtClean="0"/>
              <a:t> хвостом. Побитий </a:t>
            </a:r>
            <a:r>
              <a:rPr lang="ru-RU" sz="2800" dirty="0" err="1" smtClean="0"/>
              <a:t>вовк</a:t>
            </a:r>
            <a:r>
              <a:rPr lang="ru-RU" sz="2800" dirty="0" smtClean="0"/>
              <a:t> </a:t>
            </a:r>
            <a:r>
              <a:rPr lang="ru-RU" sz="2800" dirty="0" err="1" smtClean="0"/>
              <a:t>зрештою</a:t>
            </a:r>
            <a:r>
              <a:rPr lang="ru-RU" sz="2800" dirty="0" smtClean="0"/>
              <a:t> </a:t>
            </a:r>
            <a:r>
              <a:rPr lang="ru-RU" sz="2800" dirty="0" err="1" smtClean="0"/>
              <a:t>кинувся</a:t>
            </a:r>
            <a:r>
              <a:rPr lang="ru-RU" sz="2800" dirty="0" smtClean="0"/>
              <a:t> на </a:t>
            </a:r>
            <a:r>
              <a:rPr lang="ru-RU" sz="2800" dirty="0" err="1" smtClean="0"/>
              <a:t>чорта</a:t>
            </a:r>
            <a:r>
              <a:rPr lang="ru-RU" sz="2800" dirty="0" smtClean="0"/>
              <a:t>. </a:t>
            </a:r>
            <a:r>
              <a:rPr lang="ru-RU" sz="2800" dirty="0" err="1" smtClean="0"/>
              <a:t>Тепер</a:t>
            </a:r>
            <a:r>
              <a:rPr lang="ru-RU" sz="2800" dirty="0" smtClean="0"/>
              <a:t>, коли </a:t>
            </a:r>
            <a:r>
              <a:rPr lang="ru-RU" sz="2800" dirty="0" err="1" smtClean="0"/>
              <a:t>вовк</a:t>
            </a:r>
            <a:r>
              <a:rPr lang="ru-RU" sz="2800" dirty="0" smtClean="0"/>
              <a:t> </a:t>
            </a:r>
            <a:r>
              <a:rPr lang="ru-RU" sz="2800" dirty="0" err="1" smtClean="0"/>
              <a:t>біжить</a:t>
            </a:r>
            <a:r>
              <a:rPr lang="ru-RU" sz="2800" dirty="0" smtClean="0"/>
              <a:t> </a:t>
            </a:r>
            <a:r>
              <a:rPr lang="ru-RU" sz="2800" dirty="0" err="1" smtClean="0"/>
              <a:t>із</a:t>
            </a:r>
            <a:r>
              <a:rPr lang="ru-RU" sz="2800" dirty="0" smtClean="0"/>
              <a:t> </a:t>
            </a:r>
            <a:r>
              <a:rPr lang="ru-RU" sz="2800" dirty="0" err="1" smtClean="0"/>
              <a:t>роззявленою</a:t>
            </a:r>
            <a:r>
              <a:rPr lang="ru-RU" sz="2800" dirty="0" smtClean="0"/>
              <a:t> </a:t>
            </a:r>
            <a:r>
              <a:rPr lang="ru-RU" sz="2800" dirty="0" err="1" smtClean="0"/>
              <a:t>пащею</a:t>
            </a:r>
            <a:r>
              <a:rPr lang="ru-RU" sz="2800" dirty="0" smtClean="0"/>
              <a:t>, люди не </a:t>
            </a:r>
            <a:r>
              <a:rPr lang="ru-RU" sz="2800" dirty="0" err="1" smtClean="0"/>
              <a:t>чіпають</a:t>
            </a:r>
            <a:r>
              <a:rPr lang="ru-RU" sz="2800" dirty="0" smtClean="0"/>
              <a:t> </a:t>
            </a:r>
            <a:r>
              <a:rPr lang="ru-RU" sz="2800" dirty="0" err="1" smtClean="0"/>
              <a:t>його</a:t>
            </a:r>
            <a:r>
              <a:rPr lang="ru-RU" sz="2800" dirty="0" smtClean="0"/>
              <a:t>, </a:t>
            </a:r>
            <a:r>
              <a:rPr lang="ru-RU" sz="2800" dirty="0" err="1" smtClean="0"/>
              <a:t>інакше</a:t>
            </a:r>
            <a:r>
              <a:rPr lang="ru-RU" sz="2800" dirty="0" smtClean="0"/>
              <a:t> </a:t>
            </a:r>
            <a:r>
              <a:rPr lang="ru-RU" sz="2800" dirty="0" err="1" smtClean="0"/>
              <a:t>чорт</a:t>
            </a:r>
            <a:r>
              <a:rPr lang="ru-RU" sz="2800" dirty="0" smtClean="0"/>
              <a:t> </a:t>
            </a:r>
            <a:r>
              <a:rPr lang="ru-RU" sz="2800" dirty="0" err="1" smtClean="0"/>
              <a:t>утече</a:t>
            </a:r>
            <a:r>
              <a:rPr lang="ru-RU" sz="2800" dirty="0" smtClean="0"/>
              <a:t> </a:t>
            </a:r>
            <a:r>
              <a:rPr lang="ru-RU" sz="2800" dirty="0" err="1" smtClean="0"/>
              <a:t>від</a:t>
            </a:r>
            <a:r>
              <a:rPr lang="ru-RU" sz="2800" dirty="0" smtClean="0"/>
              <a:t> </a:t>
            </a:r>
            <a:r>
              <a:rPr lang="ru-RU" sz="2800" dirty="0" err="1" smtClean="0"/>
              <a:t>вовка</a:t>
            </a:r>
            <a:r>
              <a:rPr lang="ru-RU" sz="2800" dirty="0" smtClean="0"/>
              <a:t> — </a:t>
            </a:r>
            <a:r>
              <a:rPr lang="ru-RU" sz="2800" dirty="0" err="1" smtClean="0"/>
              <a:t>й</a:t>
            </a:r>
            <a:r>
              <a:rPr lang="ru-RU" sz="2800" dirty="0" smtClean="0"/>
              <a:t> </a:t>
            </a:r>
            <a:r>
              <a:rPr lang="ru-RU" sz="2800" dirty="0" err="1" smtClean="0"/>
              <a:t>кинеться</a:t>
            </a:r>
            <a:r>
              <a:rPr lang="ru-RU" sz="2800" dirty="0" smtClean="0"/>
              <a:t> </a:t>
            </a:r>
            <a:r>
              <a:rPr lang="ru-RU" sz="2800" dirty="0" err="1" smtClean="0"/>
              <a:t>знову</a:t>
            </a:r>
            <a:r>
              <a:rPr lang="ru-RU" sz="2800" dirty="0" smtClean="0"/>
              <a:t> на </a:t>
            </a:r>
            <a:r>
              <a:rPr lang="ru-RU" sz="2800" dirty="0" err="1" smtClean="0"/>
              <a:t>людину</a:t>
            </a:r>
            <a:r>
              <a:rPr lang="ru-RU" sz="2800" dirty="0" smtClean="0"/>
              <a:t>. </a:t>
            </a:r>
            <a:r>
              <a:rPr lang="ru-RU" sz="2800" dirty="0" err="1" smtClean="0"/>
              <a:t>Українці</a:t>
            </a:r>
            <a:r>
              <a:rPr lang="ru-RU" sz="2800" dirty="0" smtClean="0"/>
              <a:t> </a:t>
            </a:r>
            <a:r>
              <a:rPr lang="ru-RU" sz="2800" dirty="0" err="1" smtClean="0"/>
              <a:t>також</a:t>
            </a:r>
            <a:r>
              <a:rPr lang="ru-RU" sz="2800" dirty="0" smtClean="0"/>
              <a:t> </a:t>
            </a:r>
            <a:r>
              <a:rPr lang="ru-RU" sz="2800" dirty="0" err="1" smtClean="0"/>
              <a:t>вірили</a:t>
            </a:r>
            <a:r>
              <a:rPr lang="ru-RU" sz="2800" dirty="0" smtClean="0"/>
              <a:t>, </a:t>
            </a:r>
            <a:r>
              <a:rPr lang="ru-RU" sz="2800" dirty="0" err="1" smtClean="0"/>
              <a:t>що</a:t>
            </a:r>
            <a:r>
              <a:rPr lang="ru-RU" sz="2800" dirty="0" smtClean="0"/>
              <a:t> </a:t>
            </a:r>
            <a:r>
              <a:rPr lang="ru-RU" sz="2800" dirty="0" err="1" smtClean="0"/>
              <a:t>вовки</a:t>
            </a:r>
            <a:r>
              <a:rPr lang="ru-RU" sz="2800" dirty="0" smtClean="0"/>
              <a:t> </a:t>
            </a:r>
            <a:r>
              <a:rPr lang="ru-RU" sz="2800" dirty="0" err="1" smtClean="0"/>
              <a:t>їдять</a:t>
            </a:r>
            <a:r>
              <a:rPr lang="ru-RU" sz="2800" dirty="0" smtClean="0"/>
              <a:t> </a:t>
            </a:r>
            <a:r>
              <a:rPr lang="ru-RU" sz="2800" dirty="0" err="1" smtClean="0"/>
              <a:t>чортів</a:t>
            </a:r>
            <a:r>
              <a:rPr lang="ru-RU" sz="2800" dirty="0" smtClean="0"/>
              <a:t> — </a:t>
            </a:r>
            <a:r>
              <a:rPr lang="ru-RU" sz="2800" dirty="0" err="1" smtClean="0"/>
              <a:t>і</a:t>
            </a:r>
            <a:r>
              <a:rPr lang="ru-RU" sz="2800" dirty="0" smtClean="0"/>
              <a:t> </a:t>
            </a:r>
            <a:r>
              <a:rPr lang="ru-RU" sz="2800" dirty="0" err="1" smtClean="0"/>
              <a:t>якби</a:t>
            </a:r>
            <a:r>
              <a:rPr lang="ru-RU" sz="2800" dirty="0" smtClean="0"/>
              <a:t> не </a:t>
            </a:r>
            <a:r>
              <a:rPr lang="ru-RU" sz="2800" dirty="0" err="1" smtClean="0"/>
              <a:t>вовки</a:t>
            </a:r>
            <a:r>
              <a:rPr lang="ru-RU" sz="2800" dirty="0" smtClean="0"/>
              <a:t> та </a:t>
            </a:r>
            <a:r>
              <a:rPr lang="ru-RU" sz="2800" dirty="0" err="1" smtClean="0"/>
              <a:t>грім</a:t>
            </a:r>
            <a:r>
              <a:rPr lang="ru-RU" sz="2800" dirty="0" smtClean="0"/>
              <a:t>, </a:t>
            </a:r>
            <a:r>
              <a:rPr lang="ru-RU" sz="2800" dirty="0" err="1" smtClean="0"/>
              <a:t>від</a:t>
            </a:r>
            <a:r>
              <a:rPr lang="ru-RU" sz="2800" dirty="0" smtClean="0"/>
              <a:t> </a:t>
            </a:r>
            <a:r>
              <a:rPr lang="ru-RU" sz="2800" dirty="0" err="1" smtClean="0"/>
              <a:t>якого</a:t>
            </a:r>
            <a:r>
              <a:rPr lang="ru-RU" sz="2800" dirty="0" smtClean="0"/>
              <a:t> часто гинуть </a:t>
            </a:r>
            <a:r>
              <a:rPr lang="ru-RU" sz="2800" dirty="0" err="1" smtClean="0"/>
              <a:t>чорти</a:t>
            </a:r>
            <a:r>
              <a:rPr lang="ru-RU" sz="2800" dirty="0" smtClean="0"/>
              <a:t>, то </a:t>
            </a:r>
            <a:r>
              <a:rPr lang="ru-RU" sz="2800" dirty="0" err="1" smtClean="0"/>
              <a:t>їх</a:t>
            </a:r>
            <a:r>
              <a:rPr lang="ru-RU" sz="2800" dirty="0" smtClean="0"/>
              <a:t> </a:t>
            </a:r>
            <a:r>
              <a:rPr lang="ru-RU" sz="2800" dirty="0" err="1" smtClean="0"/>
              <a:t>розвелось</a:t>
            </a:r>
            <a:r>
              <a:rPr lang="ru-RU" sz="2800" dirty="0" smtClean="0"/>
              <a:t> </a:t>
            </a:r>
            <a:r>
              <a:rPr lang="ru-RU" sz="2800" dirty="0" err="1" smtClean="0"/>
              <a:t>би</a:t>
            </a:r>
            <a:r>
              <a:rPr lang="ru-RU" sz="2800" dirty="0" smtClean="0"/>
              <a:t> </a:t>
            </a:r>
            <a:r>
              <a:rPr lang="ru-RU" sz="2800" dirty="0" err="1" smtClean="0"/>
              <a:t>стільки</a:t>
            </a:r>
            <a:r>
              <a:rPr lang="ru-RU" sz="2800" dirty="0" smtClean="0"/>
              <a:t>, </a:t>
            </a:r>
            <a:r>
              <a:rPr lang="ru-RU" sz="2800" dirty="0" err="1" smtClean="0"/>
              <a:t>що</a:t>
            </a:r>
            <a:r>
              <a:rPr lang="ru-RU" sz="2800" dirty="0" smtClean="0"/>
              <a:t> </a:t>
            </a:r>
            <a:r>
              <a:rPr lang="ru-RU" sz="2800" dirty="0" err="1" smtClean="0"/>
              <a:t>й</a:t>
            </a:r>
            <a:r>
              <a:rPr lang="ru-RU" sz="2800" dirty="0" smtClean="0"/>
              <a:t> "</a:t>
            </a:r>
            <a:r>
              <a:rPr lang="ru-RU" sz="2800" dirty="0" err="1" smtClean="0"/>
              <a:t>світу</a:t>
            </a:r>
            <a:r>
              <a:rPr lang="ru-RU" sz="2800" dirty="0" smtClean="0"/>
              <a:t> </a:t>
            </a:r>
            <a:r>
              <a:rPr lang="ru-RU" sz="2800" dirty="0" err="1" smtClean="0"/>
              <a:t>Божого</a:t>
            </a:r>
            <a:r>
              <a:rPr lang="ru-RU" sz="2800" dirty="0" smtClean="0"/>
              <a:t> не </a:t>
            </a:r>
            <a:r>
              <a:rPr lang="ru-RU" sz="2800" dirty="0" err="1" smtClean="0"/>
              <a:t>було</a:t>
            </a:r>
            <a:r>
              <a:rPr lang="ru-RU" sz="2800" dirty="0" smtClean="0"/>
              <a:t> б видно". </a:t>
            </a:r>
            <a:br>
              <a:rPr lang="ru-RU" sz="2800" dirty="0" smtClean="0"/>
            </a:br>
            <a:endParaRPr lang="ru-RU"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6160728" cy="1143000"/>
          </a:xfrm>
        </p:spPr>
        <p:txBody>
          <a:bodyPr>
            <a:normAutofit fontScale="90000"/>
          </a:bodyPr>
          <a:lstStyle/>
          <a:p>
            <a:r>
              <a:rPr lang="uk-UA" sz="2400" dirty="0" smtClean="0"/>
              <a:t>Презентацію підготувала вчитель української мови і літератури </a:t>
            </a:r>
            <a:r>
              <a:rPr lang="uk-UA" sz="2400" dirty="0" err="1" smtClean="0"/>
              <a:t>Лопошинська</a:t>
            </a:r>
            <a:r>
              <a:rPr lang="uk-UA" sz="2400" dirty="0" smtClean="0"/>
              <a:t> О. В. </a:t>
            </a:r>
            <a:r>
              <a:rPr lang="uk-UA" sz="2400" dirty="0" err="1" smtClean="0"/>
              <a:t>Широчанська</a:t>
            </a:r>
            <a:r>
              <a:rPr lang="uk-UA" sz="2400" dirty="0" smtClean="0"/>
              <a:t> ЗШ І-ІІІ ступенів</a:t>
            </a:r>
            <a:endParaRPr lang="ru-RU"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78698"/>
          </a:xfrm>
        </p:spPr>
        <p:txBody>
          <a:bodyPr>
            <a:normAutofit/>
          </a:bodyPr>
          <a:lstStyle/>
          <a:p>
            <a:pPr algn="l"/>
            <a:r>
              <a:rPr lang="uk-UA" sz="3600" b="1" dirty="0" smtClean="0"/>
              <a:t>І. МОТИВАЦІЯ НАВЧАЛЬНОЇ ДІЯЛЬНОСТІ</a:t>
            </a:r>
            <a:r>
              <a:rPr lang="ru-RU" sz="3600" dirty="0" smtClean="0"/>
              <a:t/>
            </a:r>
            <a:br>
              <a:rPr lang="ru-RU" sz="3600" dirty="0" smtClean="0"/>
            </a:br>
            <a:r>
              <a:rPr lang="uk-UA" sz="3600" b="1" i="1" dirty="0" smtClean="0"/>
              <a:t>1.	Забезпечення емоційної готовності до уроку</a:t>
            </a:r>
            <a:r>
              <a:rPr lang="ru-RU" sz="3600" dirty="0" smtClean="0"/>
              <a:t/>
            </a:r>
            <a:br>
              <a:rPr lang="ru-RU" sz="3600" dirty="0" smtClean="0"/>
            </a:br>
            <a:r>
              <a:rPr lang="uk-UA" sz="3600" b="1" i="1" dirty="0" smtClean="0"/>
              <a:t>2.	Перевірка домашнього завдання</a:t>
            </a:r>
            <a:r>
              <a:rPr lang="ru-RU" sz="3600" dirty="0" smtClean="0"/>
              <a:t/>
            </a:r>
            <a:br>
              <a:rPr lang="ru-RU" sz="3600" dirty="0" smtClean="0"/>
            </a:br>
            <a:r>
              <a:rPr lang="uk-UA" sz="3600" b="1" i="1" dirty="0" smtClean="0"/>
              <a:t>3.	Актуалізація опорних знань</a:t>
            </a:r>
            <a:r>
              <a:rPr lang="ru-RU" sz="3600" dirty="0" smtClean="0"/>
              <a:t/>
            </a:r>
            <a:br>
              <a:rPr lang="ru-RU" sz="3600" dirty="0" smtClean="0"/>
            </a:br>
            <a:r>
              <a:rPr lang="uk-UA" sz="3600" b="1" dirty="0" smtClean="0"/>
              <a:t>II. ПОВІДОМЛЕННЯ ТЕМИ ТА МЕТИ УРОКУ</a:t>
            </a:r>
            <a:r>
              <a:rPr lang="ru-RU" sz="3600" dirty="0" smtClean="0"/>
              <a:t/>
            </a:r>
            <a:br>
              <a:rPr lang="ru-RU" sz="3600" dirty="0" smtClean="0"/>
            </a:br>
            <a:r>
              <a:rPr lang="uk-UA" sz="3600" b="1" dirty="0" smtClean="0"/>
              <a:t>III. ОПРАЦЮВАННЯ НАВЧАЛЬНОГО МАТЕРІАЛУ</a:t>
            </a:r>
            <a:r>
              <a:rPr lang="ru-RU" sz="3200" dirty="0" smtClean="0"/>
              <a:t/>
            </a:r>
            <a:br>
              <a:rPr lang="ru-RU" sz="3200" dirty="0" smtClean="0"/>
            </a:br>
            <a:r>
              <a:rPr lang="uk-UA" sz="3200" b="1" i="1" dirty="0" smtClean="0"/>
              <a:t> </a:t>
            </a:r>
            <a:endParaRPr lang="ru-RU"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78698"/>
          </a:xfrm>
        </p:spPr>
        <p:txBody>
          <a:bodyPr>
            <a:normAutofit/>
          </a:bodyPr>
          <a:lstStyle/>
          <a:p>
            <a:pPr algn="l"/>
            <a:r>
              <a:rPr lang="uk-UA" sz="2800" b="1" i="1" dirty="0" smtClean="0"/>
              <a:t>1.	Вступне слово вчителя</a:t>
            </a:r>
            <a:r>
              <a:rPr lang="ru-RU" sz="2800" dirty="0" smtClean="0"/>
              <a:t/>
            </a:r>
            <a:br>
              <a:rPr lang="ru-RU" sz="2800" dirty="0" smtClean="0"/>
            </a:br>
            <a:r>
              <a:rPr lang="uk-UA" sz="2800" dirty="0" smtClean="0"/>
              <a:t>М. Вінграновський активно працював не лише в поезії, але й у прозі, яка також відзначається високою духовністю та широким спектром емоцій.</a:t>
            </a:r>
            <a:r>
              <a:rPr lang="ru-RU" sz="2800" dirty="0" smtClean="0"/>
              <a:t/>
            </a:r>
            <a:br>
              <a:rPr lang="ru-RU" sz="2800" dirty="0" smtClean="0"/>
            </a:br>
            <a:r>
              <a:rPr lang="uk-UA" sz="2800" dirty="0" smtClean="0"/>
              <a:t>Багатоплановість образів, елементи казковості, фантастики, гумор дозволяють М. Вінграновському творити дивний, прекрасний світ, у якому живуть і співпрацюють людина й одухотворена природа. Він легко поєднує у своїй творчості ліричність поезії із серйозністю оповідань, а режисерський досвід багато в чому допомагає авторові.</a:t>
            </a:r>
            <a:r>
              <a:rPr lang="ru-RU" sz="2800" dirty="0" smtClean="0"/>
              <a:t/>
            </a:r>
            <a:br>
              <a:rPr lang="ru-RU" sz="2800" dirty="0" smtClean="0"/>
            </a:br>
            <a:r>
              <a:rPr lang="uk-UA" sz="2800" dirty="0" smtClean="0"/>
              <a:t>Сьогодні ми розпочинаємо наше знайомство з повістю «Сіроманець»</a:t>
            </a:r>
            <a:endParaRPr lang="ru-RU"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50706"/>
          </a:xfrm>
        </p:spPr>
        <p:txBody>
          <a:bodyPr>
            <a:normAutofit fontScale="90000"/>
          </a:bodyPr>
          <a:lstStyle/>
          <a:p>
            <a:pPr algn="l"/>
            <a:r>
              <a:rPr lang="uk-UA" sz="3100" b="1" i="1" dirty="0" smtClean="0"/>
              <a:t>2.  Гуманізм повісті «Сіроманець»</a:t>
            </a:r>
            <a:r>
              <a:rPr lang="ru-RU" sz="3100" dirty="0" smtClean="0"/>
              <a:t/>
            </a:r>
            <a:br>
              <a:rPr lang="ru-RU" sz="3100" dirty="0" smtClean="0"/>
            </a:br>
            <a:r>
              <a:rPr lang="uk-UA" sz="3100" dirty="0" smtClean="0"/>
              <a:t>Аналізуючи повість М. Вінграновського «Сіроманець», можна одразу зрозуміти, що її центральними персонажами є вовк Сіроманець та хлопчик Сашко. Образ вовка запропонований автором у міфологічному і навіть фантастичному контексті, який тісно пов’язаний із реальністю. Автор зображує почуття звіра з психологічної точки зору, як справжньої людини, але цей образ не має складних емоційно-чуттєвих характеристик, тому він зрозумілий навіть дітям, які сприймають вовка не як хижака, а насамперед як вірного друга хлопчика Сашка.</a:t>
            </a:r>
            <a:r>
              <a:rPr lang="ru-RU" sz="3100" dirty="0" smtClean="0"/>
              <a:t/>
            </a:r>
            <a:br>
              <a:rPr lang="ru-RU" sz="3100" dirty="0" smtClean="0"/>
            </a:br>
            <a:r>
              <a:rPr lang="ru-RU" sz="2800" dirty="0" smtClean="0"/>
              <a:t/>
            </a:r>
            <a:br>
              <a:rPr lang="ru-RU" sz="2800" dirty="0" smtClean="0"/>
            </a:br>
            <a:endParaRPr lang="ru-RU"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06690"/>
          </a:xfrm>
        </p:spPr>
        <p:txBody>
          <a:bodyPr>
            <a:normAutofit/>
          </a:bodyPr>
          <a:lstStyle/>
          <a:p>
            <a:pPr algn="l"/>
            <a:r>
              <a:rPr lang="uk-UA" sz="2800" dirty="0" smtClean="0"/>
              <a:t>Сашко, незважаючи на свій юний вік, стає для вовка не лише другом, але й рятівником. Він зовсім не боїться Сіроманця, а навіть навпаки — захищає його перед дорослими, допомагає звільнитись з полону, та коли розуміє, що тварина майже втратила зір,— не роздумуючи втікає з дому та прямує з вовком у далеке місто, щоб показати його відомим лікарям. Саме в дружбі та співчутті хлопчика до вовка розкривається гуманізм повісті.</a:t>
            </a:r>
            <a:r>
              <a:rPr lang="ru-RU" sz="2800" dirty="0" smtClean="0"/>
              <a:t/>
            </a:r>
            <a:br>
              <a:rPr lang="ru-RU" sz="2800" dirty="0" smtClean="0"/>
            </a:br>
            <a:endParaRPr lang="ru-RU"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06690"/>
          </a:xfrm>
        </p:spPr>
        <p:txBody>
          <a:bodyPr>
            <a:normAutofit/>
          </a:bodyPr>
          <a:lstStyle/>
          <a:p>
            <a:pPr algn="l"/>
            <a:r>
              <a:rPr lang="uk-UA" sz="3200" b="1" i="1" dirty="0" smtClean="0"/>
              <a:t>3. Робота з текстом повісті «Сіроманець»</a:t>
            </a:r>
            <a:r>
              <a:rPr lang="ru-RU" sz="3200" dirty="0" smtClean="0"/>
              <a:t/>
            </a:r>
            <a:br>
              <a:rPr lang="ru-RU" sz="3200" dirty="0" smtClean="0"/>
            </a:br>
            <a:r>
              <a:rPr lang="uk-UA" sz="3200" b="1" dirty="0" smtClean="0"/>
              <a:t>3.1. Тема:</a:t>
            </a:r>
            <a:r>
              <a:rPr lang="uk-UA" sz="3200" dirty="0" smtClean="0"/>
              <a:t> зображення конфлікту цивілізації та природи.</a:t>
            </a:r>
            <a:r>
              <a:rPr lang="ru-RU" sz="3200" dirty="0" smtClean="0"/>
              <a:t/>
            </a:r>
            <a:br>
              <a:rPr lang="ru-RU" sz="3200" dirty="0" smtClean="0"/>
            </a:br>
            <a:r>
              <a:rPr lang="uk-UA" sz="3200" b="1" dirty="0" smtClean="0"/>
              <a:t>3.2. Ідея:</a:t>
            </a:r>
            <a:r>
              <a:rPr lang="uk-UA" sz="3200" dirty="0" smtClean="0"/>
              <a:t> уславлення дружби, співчуття, беззастережної хоробрості та самовіддачі у взаємодії людини з твариною; засудження жорстокого поводження з тваринами та людського злопам’ятства.</a:t>
            </a:r>
            <a:r>
              <a:rPr lang="ru-RU" sz="3200" dirty="0" smtClean="0"/>
              <a:t/>
            </a:r>
            <a:br>
              <a:rPr lang="ru-RU" sz="3200" dirty="0" smtClean="0"/>
            </a:br>
            <a:r>
              <a:rPr lang="uk-UA" sz="3200" b="1" i="1" dirty="0" smtClean="0"/>
              <a:t>3.3. Виразне читання уривків твору.</a:t>
            </a:r>
            <a:r>
              <a:rPr lang="ru-RU" sz="2800" dirty="0" smtClean="0"/>
              <a:t/>
            </a:r>
            <a:br>
              <a:rPr lang="ru-RU" sz="2800" dirty="0" smtClean="0"/>
            </a:br>
            <a:endParaRPr lang="ru-RU"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6394722"/>
          </a:xfrm>
        </p:spPr>
        <p:txBody>
          <a:bodyPr>
            <a:noAutofit/>
          </a:bodyPr>
          <a:lstStyle/>
          <a:p>
            <a:pPr algn="l"/>
            <a:r>
              <a:rPr lang="uk-UA" sz="3200" b="1" i="1" dirty="0" smtClean="0"/>
              <a:t/>
            </a:r>
            <a:br>
              <a:rPr lang="uk-UA" sz="3200" b="1" i="1" dirty="0" smtClean="0"/>
            </a:br>
            <a:r>
              <a:rPr lang="uk-UA" sz="3200" b="1" i="1" dirty="0" smtClean="0"/>
              <a:t>3.4. Опрацювання твору «Сіроманець» у формі бесіди за питаннями.</a:t>
            </a:r>
            <a:r>
              <a:rPr lang="ru-RU" sz="3200" dirty="0" smtClean="0"/>
              <a:t/>
            </a:r>
            <a:br>
              <a:rPr lang="ru-RU" sz="3200" dirty="0" smtClean="0"/>
            </a:br>
            <a:r>
              <a:rPr lang="uk-UA" sz="3200" dirty="0" smtClean="0"/>
              <a:t>*Яким був Сіроманець у молодості? Чим він полюбляв займатись? Що змінилось, коли прийшла старість?</a:t>
            </a:r>
            <a:r>
              <a:rPr lang="ru-RU" sz="3200" dirty="0" smtClean="0"/>
              <a:t/>
            </a:r>
            <a:br>
              <a:rPr lang="ru-RU" sz="3200" dirty="0" smtClean="0"/>
            </a:br>
            <a:r>
              <a:rPr lang="uk-UA" sz="3200" dirty="0" smtClean="0"/>
              <a:t>*Що пов’язувало вовка з Василем </a:t>
            </a:r>
            <a:r>
              <a:rPr lang="uk-UA" sz="3200" dirty="0" err="1" smtClean="0"/>
              <a:t>Чепіжним</a:t>
            </a:r>
            <a:r>
              <a:rPr lang="uk-UA" sz="3200" dirty="0" smtClean="0"/>
              <a:t>?</a:t>
            </a:r>
            <a:r>
              <a:rPr lang="ru-RU" sz="3200" dirty="0" smtClean="0"/>
              <a:t/>
            </a:r>
            <a:br>
              <a:rPr lang="ru-RU" sz="3200" dirty="0" smtClean="0"/>
            </a:br>
            <a:r>
              <a:rPr lang="uk-UA" sz="3200" dirty="0" smtClean="0"/>
              <a:t>*Навіщо, на вашу думку, </a:t>
            </a:r>
            <a:r>
              <a:rPr lang="uk-UA" sz="3200" dirty="0" err="1" smtClean="0"/>
              <a:t>Чепіжний</a:t>
            </a:r>
            <a:r>
              <a:rPr lang="uk-UA" sz="3200" dirty="0" smtClean="0"/>
              <a:t> </a:t>
            </a:r>
            <a:r>
              <a:rPr lang="uk-UA" sz="3200" dirty="0" err="1" smtClean="0"/>
              <a:t>налашто-</a:t>
            </a:r>
            <a:r>
              <a:rPr lang="uk-UA" sz="3200" dirty="0" smtClean="0"/>
              <a:t> </a:t>
            </a:r>
            <a:r>
              <a:rPr lang="uk-UA" sz="3200" dirty="0" err="1" smtClean="0"/>
              <a:t>вував</a:t>
            </a:r>
            <a:r>
              <a:rPr lang="uk-UA" sz="3200" dirty="0" smtClean="0"/>
              <a:t> проти Сіроманця усіх селян?</a:t>
            </a:r>
            <a:r>
              <a:rPr lang="ru-RU" sz="3200" dirty="0" smtClean="0"/>
              <a:t/>
            </a:r>
            <a:br>
              <a:rPr lang="ru-RU" sz="3200" dirty="0" smtClean="0"/>
            </a:br>
            <a:r>
              <a:rPr lang="uk-UA" sz="3200" dirty="0" smtClean="0"/>
              <a:t>*Хто був у селі єдиним захисником вовка? Чому?</a:t>
            </a:r>
            <a:r>
              <a:rPr lang="ru-RU" sz="3200" dirty="0" smtClean="0"/>
              <a:t/>
            </a:r>
            <a:br>
              <a:rPr lang="ru-RU" sz="3200" dirty="0" smtClean="0"/>
            </a:br>
            <a:r>
              <a:rPr lang="uk-UA" sz="3200" dirty="0" smtClean="0"/>
              <a:t>*За яких обставин відбулося перше знайомство хлопчика з вовком? Наведіть цитату з тексту.</a:t>
            </a:r>
            <a:r>
              <a:rPr lang="ru-RU" sz="3200" dirty="0" smtClean="0"/>
              <a:t/>
            </a:r>
            <a:br>
              <a:rPr lang="ru-RU" sz="3200" dirty="0" smtClean="0"/>
            </a:br>
            <a:r>
              <a:rPr lang="uk-UA" sz="3200" dirty="0" smtClean="0"/>
              <a:t>*Чому хлопчик ходив до школи через ліс?</a:t>
            </a:r>
            <a:r>
              <a:rPr lang="ru-RU" sz="3200" dirty="0" smtClean="0"/>
              <a:t/>
            </a:r>
            <a:br>
              <a:rPr lang="ru-RU" sz="3200" dirty="0" smtClean="0"/>
            </a:br>
            <a:r>
              <a:rPr lang="ru-RU" sz="3200" dirty="0" smtClean="0"/>
              <a:t/>
            </a:r>
            <a:br>
              <a:rPr lang="ru-RU" sz="3200" dirty="0" smtClean="0"/>
            </a:br>
            <a:endParaRPr lang="ru-RU" sz="3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Оксана\Pictures\images 4.jpg"/>
          <p:cNvPicPr>
            <a:picLocks noChangeAspect="1" noChangeArrowheads="1"/>
          </p:cNvPicPr>
          <p:nvPr/>
        </p:nvPicPr>
        <p:blipFill>
          <a:blip r:embed="rId2" cstate="print"/>
          <a:srcRect l="14623" t="2520" r="1125" b="5039"/>
          <a:stretch>
            <a:fillRect/>
          </a:stretch>
        </p:blipFill>
        <p:spPr bwMode="auto">
          <a:xfrm>
            <a:off x="0" y="0"/>
            <a:ext cx="9144000" cy="685800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72</TotalTime>
  <Words>326</Words>
  <Application>Microsoft Office PowerPoint</Application>
  <PresentationFormat>Экран (4:3)</PresentationFormat>
  <Paragraphs>22</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Солнцестояние</vt:lpstr>
      <vt:lpstr>         Микола Вінграновський “Сіроманець”     </vt:lpstr>
      <vt:lpstr>Тема.  М. Вінграновський. «Сіроманець». Гуманізм повісті. Мета:  опрацювати ідейно-художній зміст програмового твору, визначити його тему й ідею, охарактеризувати головних персонажів;  прищеплювати гуманістичні цінності, розуміння важливості дружби в житті людини; розвивати творчу уяву, логічне мислення, культуру мовлення. </vt:lpstr>
      <vt:lpstr>І. МОТИВАЦІЯ НАВЧАЛЬНОЇ ДІЯЛЬНОСТІ 1. Забезпечення емоційної готовності до уроку 2. Перевірка домашнього завдання 3. Актуалізація опорних знань II. ПОВІДОМЛЕННЯ ТЕМИ ТА МЕТИ УРОКУ III. ОПРАЦЮВАННЯ НАВЧАЛЬНОГО МАТЕРІАЛУ  </vt:lpstr>
      <vt:lpstr>1. Вступне слово вчителя М. Вінграновський активно працював не лише в поезії, але й у прозі, яка також відзначається високою духовністю та широким спектром емоцій. Багатоплановість образів, елементи казковості, фантастики, гумор дозволяють М. Вінграновському творити дивний, прекрасний світ, у якому живуть і співпрацюють людина й одухотворена природа. Він легко поєднує у своїй творчості ліричність поезії із серйозністю оповідань, а режисерський досвід багато в чому допомагає авторові. Сьогодні ми розпочинаємо наше знайомство з повістю «Сіроманець»</vt:lpstr>
      <vt:lpstr>2.  Гуманізм повісті «Сіроманець» Аналізуючи повість М. Вінграновського «Сіроманець», можна одразу зрозуміти, що її центральними персонажами є вовк Сіроманець та хлопчик Сашко. Образ вовка запропонований автором у міфологічному і навіть фантастичному контексті, який тісно пов’язаний із реальністю. Автор зображує почуття звіра з психологічної точки зору, як справжньої людини, але цей образ не має складних емоційно-чуттєвих характеристик, тому він зрозумілий навіть дітям, які сприймають вовка не як хижака, а насамперед як вірного друга хлопчика Сашка.  </vt:lpstr>
      <vt:lpstr>Сашко, незважаючи на свій юний вік, стає для вовка не лише другом, але й рятівником. Він зовсім не боїться Сіроманця, а навіть навпаки — захищає його перед дорослими, допомагає звільнитись з полону, та коли розуміє, що тварина майже втратила зір,— не роздумуючи втікає з дому та прямує з вовком у далеке місто, щоб показати його відомим лікарям. Саме в дружбі та співчутті хлопчика до вовка розкривається гуманізм повісті. </vt:lpstr>
      <vt:lpstr>3. Робота з текстом повісті «Сіроманець» 3.1. Тема: зображення конфлікту цивілізації та природи. 3.2. Ідея: уславлення дружби, співчуття, беззастережної хоробрості та самовіддачі у взаємодії людини з твариною; засудження жорстокого поводження з тваринами та людського злопам’ятства. 3.3. Виразне читання уривків твору. </vt:lpstr>
      <vt:lpstr> 3.4. Опрацювання твору «Сіроманець» у формі бесіди за питаннями. *Яким був Сіроманець у молодості? Чим він полюбляв займатись? Що змінилось, коли прийшла старість? *Що пов’язувало вовка з Василем Чепіжним? *Навіщо, на вашу думку, Чепіжний налашто- вував проти Сіроманця усіх селян? *Хто був у селі єдиним захисником вовка? Чому? *За яких обставин відбулося перше знайомство хлопчика з вовком? Наведіть цитату з тексту. *Чому хлопчик ходив до школи через ліс?  </vt:lpstr>
      <vt:lpstr>Слайд 9</vt:lpstr>
      <vt:lpstr>* Навіщо Чепіжний їздив до Києва? Яким був результат цієї подорожі? * Як селяни планували впіймати Сіроманця? * Де сховав Сашко свого друга-вовка? * Що трапилось, коли випав перший сніг? * Як поводився Чепіжний, коли думав, що переміг вовка? * Як Сіроманцю вдалося звільнитися з полону? * Про що розпитував Сашко свою вчительку на уроці? Навіщо він це робив? </vt:lpstr>
      <vt:lpstr>   * Що розлютило Чепіжного в газеті? * Де переховувався Сіроманець після втечі з села? Що з ним трапилось, коли пішов густий сніг? * Хто знайшов напівживого вовка та врятував його? * Які нові друзі з’явились у вовка? Яка нагода трапилась йому, щоб віддячити своїм рятівникам?  * З ким потоваришував Сашко за відсутності Сіроманця? * Чому хлопчик сумував? Які новини повернули його до нормального життя?   </vt:lpstr>
      <vt:lpstr>*Чому Чепіжному знову не пощастило з вовком? * Як відбулася довгоочікувана зустріч Сашка з вовком? З ким познайомив хлопчик свого друга?  * Як Сашко вирішив допомогти Сіроманцю? Що він зробив для цього? * Які пригоди чекали на друзів у дорозі? * Що зробив Сашко, щоби люди не впізнали вовка? * Що трапилось з ними у місці призначення їхньої подорожі?  * Навіщо вовк повернувся в село? * Якими подіями закінчується повість? </vt:lpstr>
      <vt:lpstr>  Рубрика «Оголошення»      Впізнати персонажа твору за оголошенням: 1. «Даю поради, куди краще звертатись літнім та хворим людям. Безкоштовно».  2. «Пропоную дружбу та порятунок дітям шкільного віку».   3. «Шукаю кореспондента. Маю сенсаційний матеріал» 4. «Пригощаю усіх м’ясом вівці. Вовкам вхід заборонено».  5.«Маю друга, який товаришує з вовком. Тепер мені ніхто не страшний!»  6.«Копаю ями, допомагаю ставити пастки. Недорого» </vt:lpstr>
      <vt:lpstr>IV.  УЗАГАЛЬНЕННЯ УРОКУ, ЗАКРІПЛЕННЯ ВИВЧЕНОГО МАТЕРІАЛУ      1.  Тестове опитування 1. Що робив Сіроманець усе життя? А полював; Б водив зграю; В був відлюдником; Г переховувався. 2. Кого вовк вичікував у засідці?  А коня з вершником; Б зграю; В мисливців; Г мандрівників. </vt:lpstr>
      <vt:lpstr>3. Що трапилось після зустрічі Чепіжного з Сіроманцем? А дітям заборонили ходити до лісу; Б селяни влаштували облогу вовку самотужки; В до села прилетів вертоліт із мисливцями; Г вовка хотіли заманити до села. 4. Хто захищав Сіроманця? А ніхто;  Б дядько Побігайло; В голова колгоспу;  Г хлопець Сашко. </vt:lpstr>
      <vt:lpstr>5. Кого купив Чепіжний на базарі? А великого собаку;  Б  вовкодавиху; В рись;  Г ведмедя. 6. Що Чепіжний з мисливцями робили в лісі? А копали яму-пастку; Б полювали на диких кабанів; В вирубували дерева;  Г збирали гриби. </vt:lpstr>
      <vt:lpstr>7. Одного дня Сашко зрозумів, що Сіроманець: А оглух;  Б втратив нюх; В сліпий;  Г пошкодив лапу. 8. Чим Василь Дмитрович хвалився журналістам? А що вполював найбільшу кількість диких кабанів; Б що впіймав Сіроманця; В що врятував село; Г що підстрелив останнього вовка. </vt:lpstr>
      <vt:lpstr>9. Де переховувався Сіроманець від переслідувачів? А глибоко в лісі;  Б на іншому березі лиману; В вдома у Сашка;  Г на полігоні. 10. Хто врятував його від неминучої голодної і холодної смерті?   А льотчики;    Б танкісти; В селяни;  Г зграя. </vt:lpstr>
      <vt:lpstr>11. Як віддячив вовк рятувальникам? А став сторожовим собакою; Б втік за першої ліпшої нагоди; В врятував хлопця в лісі; Г допомагав пасти худобу. 12. Куди втік Сашко з Сіроманцем? А у степи;  Б до Одеси; В до Києва;  Г до сусіднього села. </vt:lpstr>
      <vt:lpstr> V. ПІДБИТТЯ ПІДСУМКІВ УРОКУ Учитель. «Сіроманець» — повість про дружбу хлопчика та вовка, які, попри всі випробування, залишаються вірними один одному. Твір вчить захищати тварин, цінувати вірних друзів та завжди приходити на допомогу тим, хто її потребує.      «Мікрофон»      «Моє ставлення до Сіроманця».      VI. ДОМАШНЄ ЗАВДАННЯ Читати повість «Сіроманець», звертаючи увагу на характеристику образу хлопчика Сашка.   </vt:lpstr>
      <vt:lpstr>  Легенда про вовка Вовк — символ хороброго воїна. Він є першопредком, охоронцем роду. У багатьох народів вождь-предок роду володіє потаємними знаннями, що дають йому змогу ставати вовком.   Українські легенди про створення світу і всього живого в ньому оповідають, що вовка створив чорт. Якось він прийшов до Бога й поскаржився, що люди зовсім не стережуть своєї худоби. Бог, аби люди боялися пускати корів та овець без нагляду, звелів чортові зліпити із глини вовка. Та спочатку вовк вийшов завеликим, і Бог наказав обстругати його. Чорт узявся обстругувати вовка, і з великих стружок стали шершні, з менших — мухи, а з найменших комарі. </vt:lpstr>
      <vt:lpstr>Обструганий же вовк страшенно розлютився з болю і сказав Богові, що їстиме не тільки худобу, а й людей. Чорт привів вовка до людей і нацькував його на першого ж чоловіка, який зрештою вовка перехитрив, випросившись перед смертю помитися та "витертися" вовчим хвостом. Побитий вовк зрештою кинувся на чорта. Тепер, коли вовк біжить із роззявленою пащею, люди не чіпають його, інакше чорт утече від вовка — й кинеться знову на людину. Українці також вірили, що вовки їдять чортів — і якби не вовки та грім, від якого часто гинуть чорти, то їх розвелось би стільки, що й "світу Божого не було б видно".  </vt:lpstr>
      <vt:lpstr>Презентацію підготувала вчитель української мови і літератури Лопошинська О. В. Широчанська ЗШ І-ІІІ ступенів</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Микола Вінграновський “Сіроманець”     </dc:title>
  <dc:creator>Оксана</dc:creator>
  <cp:lastModifiedBy>Оксана</cp:lastModifiedBy>
  <cp:revision>10</cp:revision>
  <dcterms:created xsi:type="dcterms:W3CDTF">2014-05-11T18:50:23Z</dcterms:created>
  <dcterms:modified xsi:type="dcterms:W3CDTF">2014-05-12T09:43:16Z</dcterms:modified>
</cp:coreProperties>
</file>